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notesMasterIdLst>
    <p:notesMasterId r:id="rId28"/>
  </p:notesMasterIdLst>
  <p:handoutMasterIdLst>
    <p:handoutMasterId r:id="rId29"/>
  </p:handoutMasterIdLst>
  <p:sldIdLst>
    <p:sldId id="256" r:id="rId2"/>
    <p:sldId id="399" r:id="rId3"/>
    <p:sldId id="400" r:id="rId4"/>
    <p:sldId id="402" r:id="rId5"/>
    <p:sldId id="403" r:id="rId6"/>
    <p:sldId id="404" r:id="rId7"/>
    <p:sldId id="405" r:id="rId8"/>
    <p:sldId id="406" r:id="rId9"/>
    <p:sldId id="407" r:id="rId10"/>
    <p:sldId id="408" r:id="rId11"/>
    <p:sldId id="366" r:id="rId12"/>
    <p:sldId id="365" r:id="rId13"/>
    <p:sldId id="398" r:id="rId14"/>
    <p:sldId id="378" r:id="rId15"/>
    <p:sldId id="391" r:id="rId16"/>
    <p:sldId id="389" r:id="rId17"/>
    <p:sldId id="397" r:id="rId18"/>
    <p:sldId id="380" r:id="rId19"/>
    <p:sldId id="383" r:id="rId20"/>
    <p:sldId id="385" r:id="rId21"/>
    <p:sldId id="386" r:id="rId22"/>
    <p:sldId id="395" r:id="rId23"/>
    <p:sldId id="388" r:id="rId24"/>
    <p:sldId id="387" r:id="rId25"/>
    <p:sldId id="396" r:id="rId26"/>
    <p:sldId id="394" r:id="rId27"/>
  </p:sldIdLst>
  <p:sldSz cx="12192000" cy="6858000"/>
  <p:notesSz cx="994727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>
      <p:cViewPr varScale="1">
        <p:scale>
          <a:sx n="88" d="100"/>
          <a:sy n="88" d="100"/>
        </p:scale>
        <p:origin x="355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077605-A26A-4A1B-A267-596617F39CF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1CB594-E9D1-4289-AC3B-5EF1A8EE4C3B}">
      <dgm:prSet phldrT="[Текст]" custT="1"/>
      <dgm:spPr/>
      <dgm:t>
        <a:bodyPr/>
        <a:lstStyle/>
        <a:p>
          <a:r>
            <a:rPr lang="ru-RU" sz="1600" dirty="0">
              <a:latin typeface="+mn-lt"/>
            </a:rPr>
            <a:t>2021-23гг</a:t>
          </a:r>
        </a:p>
      </dgm:t>
    </dgm:pt>
    <dgm:pt modelId="{A49E2AFF-1BE7-4694-B5D9-A0A81DFAE67C}" type="parTrans" cxnId="{0F56DA3E-5FDA-49F5-BBD7-29929D87661D}">
      <dgm:prSet/>
      <dgm:spPr/>
      <dgm:t>
        <a:bodyPr/>
        <a:lstStyle/>
        <a:p>
          <a:endParaRPr lang="ru-RU" sz="2400">
            <a:latin typeface="+mn-lt"/>
          </a:endParaRPr>
        </a:p>
      </dgm:t>
    </dgm:pt>
    <dgm:pt modelId="{17D06DE6-A42F-4B25-BCAC-1210308DED50}" type="sibTrans" cxnId="{0F56DA3E-5FDA-49F5-BBD7-29929D87661D}">
      <dgm:prSet/>
      <dgm:spPr/>
      <dgm:t>
        <a:bodyPr/>
        <a:lstStyle/>
        <a:p>
          <a:endParaRPr lang="ru-RU" sz="2400">
            <a:latin typeface="+mn-lt"/>
          </a:endParaRPr>
        </a:p>
      </dgm:t>
    </dgm:pt>
    <dgm:pt modelId="{BDDEF8A8-4DEA-4CE4-9E9B-F9C97901FD4E}">
      <dgm:prSet phldrT="[Текст]" custT="1"/>
      <dgm:spPr/>
      <dgm:t>
        <a:bodyPr/>
        <a:lstStyle/>
        <a:p>
          <a:r>
            <a:rPr lang="ru-RU" sz="2400" dirty="0">
              <a:solidFill>
                <a:schemeClr val="tx2">
                  <a:lumMod val="10000"/>
                </a:schemeClr>
              </a:solidFill>
              <a:latin typeface="+mn-lt"/>
            </a:rPr>
            <a:t>Отраслевое Соглашение между </a:t>
          </a:r>
          <a:r>
            <a:rPr lang="ru-RU" sz="2400" dirty="0" err="1">
              <a:solidFill>
                <a:schemeClr val="tx2">
                  <a:lumMod val="10000"/>
                </a:schemeClr>
              </a:solidFill>
              <a:latin typeface="+mn-lt"/>
            </a:rPr>
            <a:t>Рескомом</a:t>
          </a:r>
          <a:r>
            <a:rPr lang="ru-RU" sz="2400" dirty="0">
              <a:solidFill>
                <a:schemeClr val="tx2">
                  <a:lumMod val="10000"/>
                </a:schemeClr>
              </a:solidFill>
              <a:latin typeface="+mn-lt"/>
            </a:rPr>
            <a:t> профсоюза и МО и Н РТ</a:t>
          </a:r>
        </a:p>
      </dgm:t>
    </dgm:pt>
    <dgm:pt modelId="{2AA02886-CD14-4B81-A97E-AD6A7127C671}" type="parTrans" cxnId="{9BEE8225-6034-4B50-9BE8-33324B045144}">
      <dgm:prSet/>
      <dgm:spPr/>
      <dgm:t>
        <a:bodyPr/>
        <a:lstStyle/>
        <a:p>
          <a:endParaRPr lang="ru-RU" sz="2400">
            <a:latin typeface="+mn-lt"/>
          </a:endParaRPr>
        </a:p>
      </dgm:t>
    </dgm:pt>
    <dgm:pt modelId="{5F501ACB-C39E-4CFA-B171-2EAB19B6F2C0}" type="sibTrans" cxnId="{9BEE8225-6034-4B50-9BE8-33324B045144}">
      <dgm:prSet/>
      <dgm:spPr/>
      <dgm:t>
        <a:bodyPr/>
        <a:lstStyle/>
        <a:p>
          <a:endParaRPr lang="ru-RU" sz="2400">
            <a:latin typeface="+mn-lt"/>
          </a:endParaRPr>
        </a:p>
      </dgm:t>
    </dgm:pt>
    <dgm:pt modelId="{6102F677-9331-4C99-9D9C-BA1AEAF64B67}">
      <dgm:prSet phldrT="[Текст]" custT="1"/>
      <dgm:spPr/>
      <dgm:t>
        <a:bodyPr/>
        <a:lstStyle/>
        <a:p>
          <a:r>
            <a:rPr lang="ru-RU" sz="1600" dirty="0">
              <a:latin typeface="+mn-lt"/>
            </a:rPr>
            <a:t>2021-23гг</a:t>
          </a:r>
        </a:p>
      </dgm:t>
    </dgm:pt>
    <dgm:pt modelId="{AD56AFFF-2D76-4C11-AFE2-1B78B151ECB5}" type="parTrans" cxnId="{976ECC82-881A-4606-8F3A-C94A090BB8F8}">
      <dgm:prSet/>
      <dgm:spPr/>
      <dgm:t>
        <a:bodyPr/>
        <a:lstStyle/>
        <a:p>
          <a:endParaRPr lang="ru-RU" sz="2400">
            <a:latin typeface="+mn-lt"/>
          </a:endParaRPr>
        </a:p>
      </dgm:t>
    </dgm:pt>
    <dgm:pt modelId="{71AD21E9-C47F-4929-986A-8EB28DCDA671}" type="sibTrans" cxnId="{976ECC82-881A-4606-8F3A-C94A090BB8F8}">
      <dgm:prSet/>
      <dgm:spPr/>
      <dgm:t>
        <a:bodyPr/>
        <a:lstStyle/>
        <a:p>
          <a:endParaRPr lang="ru-RU" sz="2400">
            <a:latin typeface="+mn-lt"/>
          </a:endParaRPr>
        </a:p>
      </dgm:t>
    </dgm:pt>
    <dgm:pt modelId="{9DB6510C-0988-4C7A-AFCF-C8FB06B0009B}">
      <dgm:prSet phldrT="[Текст]" custT="1"/>
      <dgm:spPr/>
      <dgm:t>
        <a:bodyPr/>
        <a:lstStyle/>
        <a:p>
          <a:r>
            <a:rPr lang="ru-RU" sz="2400" dirty="0">
              <a:solidFill>
                <a:schemeClr val="tx2">
                  <a:lumMod val="10000"/>
                </a:schemeClr>
              </a:solidFill>
              <a:latin typeface="+mn-lt"/>
            </a:rPr>
            <a:t>Трехстороннее  районное Соглашение</a:t>
          </a:r>
        </a:p>
      </dgm:t>
    </dgm:pt>
    <dgm:pt modelId="{B94BEE72-B8F5-46BB-B99A-21DF54F2A07C}" type="parTrans" cxnId="{E463335F-C278-455B-88E7-E5F94558871A}">
      <dgm:prSet/>
      <dgm:spPr/>
      <dgm:t>
        <a:bodyPr/>
        <a:lstStyle/>
        <a:p>
          <a:endParaRPr lang="ru-RU" sz="2400">
            <a:latin typeface="+mn-lt"/>
          </a:endParaRPr>
        </a:p>
      </dgm:t>
    </dgm:pt>
    <dgm:pt modelId="{8E3D0E20-58BD-4DEC-ADF9-6E983CB26242}" type="sibTrans" cxnId="{E463335F-C278-455B-88E7-E5F94558871A}">
      <dgm:prSet/>
      <dgm:spPr/>
      <dgm:t>
        <a:bodyPr/>
        <a:lstStyle/>
        <a:p>
          <a:endParaRPr lang="ru-RU" sz="2400">
            <a:latin typeface="+mn-lt"/>
          </a:endParaRPr>
        </a:p>
      </dgm:t>
    </dgm:pt>
    <dgm:pt modelId="{8CBFB62E-F85B-4934-81EC-E2F9D106388A}">
      <dgm:prSet phldrT="[Текст]" custT="1"/>
      <dgm:spPr/>
      <dgm:t>
        <a:bodyPr/>
        <a:lstStyle/>
        <a:p>
          <a:r>
            <a:rPr lang="ru-RU" sz="2400" dirty="0">
              <a:solidFill>
                <a:schemeClr val="tx2">
                  <a:lumMod val="10000"/>
                </a:schemeClr>
              </a:solidFill>
              <a:latin typeface="+mn-lt"/>
            </a:rPr>
            <a:t>Коллективный договор учреждения образования </a:t>
          </a:r>
        </a:p>
      </dgm:t>
    </dgm:pt>
    <dgm:pt modelId="{BAD02A9C-A46D-4526-B233-71EDD1F28428}" type="parTrans" cxnId="{52C456A2-1DC4-4FB9-AF4B-FDEC43059B6E}">
      <dgm:prSet/>
      <dgm:spPr/>
      <dgm:t>
        <a:bodyPr/>
        <a:lstStyle/>
        <a:p>
          <a:endParaRPr lang="ru-RU" sz="2400">
            <a:latin typeface="+mn-lt"/>
          </a:endParaRPr>
        </a:p>
      </dgm:t>
    </dgm:pt>
    <dgm:pt modelId="{AC2CCF92-4FCD-4959-8C86-BD84FA6A0F3D}" type="sibTrans" cxnId="{52C456A2-1DC4-4FB9-AF4B-FDEC43059B6E}">
      <dgm:prSet/>
      <dgm:spPr/>
      <dgm:t>
        <a:bodyPr/>
        <a:lstStyle/>
        <a:p>
          <a:endParaRPr lang="ru-RU" sz="2400">
            <a:latin typeface="+mn-lt"/>
          </a:endParaRPr>
        </a:p>
      </dgm:t>
    </dgm:pt>
    <dgm:pt modelId="{40CC85B6-8D13-4BCA-8E66-511464164A2F}">
      <dgm:prSet phldrT="[Текст]" custT="1"/>
      <dgm:spPr/>
      <dgm:t>
        <a:bodyPr/>
        <a:lstStyle/>
        <a:p>
          <a:r>
            <a:rPr lang="ru-RU" sz="1600" dirty="0">
              <a:latin typeface="+mn-lt"/>
            </a:rPr>
            <a:t>2021-23гг</a:t>
          </a:r>
        </a:p>
      </dgm:t>
    </dgm:pt>
    <dgm:pt modelId="{6BF28C12-94B4-4145-876F-0690F41A3EA3}" type="sibTrans" cxnId="{0366B154-EC5B-4793-A627-36FE5D90AA0D}">
      <dgm:prSet/>
      <dgm:spPr/>
      <dgm:t>
        <a:bodyPr/>
        <a:lstStyle/>
        <a:p>
          <a:endParaRPr lang="ru-RU" sz="2400">
            <a:latin typeface="+mn-lt"/>
          </a:endParaRPr>
        </a:p>
      </dgm:t>
    </dgm:pt>
    <dgm:pt modelId="{6B1E1E38-8CDD-4035-945F-D6934A56CD28}" type="parTrans" cxnId="{0366B154-EC5B-4793-A627-36FE5D90AA0D}">
      <dgm:prSet/>
      <dgm:spPr/>
      <dgm:t>
        <a:bodyPr/>
        <a:lstStyle/>
        <a:p>
          <a:endParaRPr lang="ru-RU" sz="2400">
            <a:latin typeface="+mn-lt"/>
          </a:endParaRPr>
        </a:p>
      </dgm:t>
    </dgm:pt>
    <dgm:pt modelId="{A0A382AE-2DD7-49B5-8237-5DEEA9CED2CA}" type="pres">
      <dgm:prSet presAssocID="{11077605-A26A-4A1B-A267-596617F39CF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794B89-06FA-449E-AD32-956D1300AD9C}" type="pres">
      <dgm:prSet presAssocID="{6F1CB594-E9D1-4289-AC3B-5EF1A8EE4C3B}" presName="composite" presStyleCnt="0"/>
      <dgm:spPr/>
    </dgm:pt>
    <dgm:pt modelId="{9CAC9751-00ED-4CF5-B4B6-D423CA8288DE}" type="pres">
      <dgm:prSet presAssocID="{6F1CB594-E9D1-4289-AC3B-5EF1A8EE4C3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ADD04D-93FA-43C0-BA55-EB20922124BD}" type="pres">
      <dgm:prSet presAssocID="{6F1CB594-E9D1-4289-AC3B-5EF1A8EE4C3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3AB715-0016-4A7B-A474-1E1B18097BD2}" type="pres">
      <dgm:prSet presAssocID="{17D06DE6-A42F-4B25-BCAC-1210308DED50}" presName="sp" presStyleCnt="0"/>
      <dgm:spPr/>
    </dgm:pt>
    <dgm:pt modelId="{DE8770CC-49E0-4CCE-97C2-D4657AF3D2D1}" type="pres">
      <dgm:prSet presAssocID="{6102F677-9331-4C99-9D9C-BA1AEAF64B67}" presName="composite" presStyleCnt="0"/>
      <dgm:spPr/>
    </dgm:pt>
    <dgm:pt modelId="{3E231339-947E-4BB5-BE12-287C087A70A1}" type="pres">
      <dgm:prSet presAssocID="{6102F677-9331-4C99-9D9C-BA1AEAF64B6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C8480-6F02-4641-BA6A-DFC5A1B27663}" type="pres">
      <dgm:prSet presAssocID="{6102F677-9331-4C99-9D9C-BA1AEAF64B67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B955B8-ACD4-4A86-9248-D298AFCAC8DA}" type="pres">
      <dgm:prSet presAssocID="{71AD21E9-C47F-4929-986A-8EB28DCDA671}" presName="sp" presStyleCnt="0"/>
      <dgm:spPr/>
    </dgm:pt>
    <dgm:pt modelId="{F14CA104-8E04-4DD7-BEE3-72C6AA742BDE}" type="pres">
      <dgm:prSet presAssocID="{40CC85B6-8D13-4BCA-8E66-511464164A2F}" presName="composite" presStyleCnt="0"/>
      <dgm:spPr/>
    </dgm:pt>
    <dgm:pt modelId="{A1238F80-9AE6-42EB-BB62-0A66547B8232}" type="pres">
      <dgm:prSet presAssocID="{40CC85B6-8D13-4BCA-8E66-511464164A2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BA6211-678C-4A58-A494-7FB68B625BBA}" type="pres">
      <dgm:prSet presAssocID="{40CC85B6-8D13-4BCA-8E66-511464164A2F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14ADC9-CAB7-4E30-886F-D11C104ADDC6}" type="presOf" srcId="{6F1CB594-E9D1-4289-AC3B-5EF1A8EE4C3B}" destId="{9CAC9751-00ED-4CF5-B4B6-D423CA8288DE}" srcOrd="0" destOrd="0" presId="urn:microsoft.com/office/officeart/2005/8/layout/chevron2"/>
    <dgm:cxn modelId="{52C456A2-1DC4-4FB9-AF4B-FDEC43059B6E}" srcId="{40CC85B6-8D13-4BCA-8E66-511464164A2F}" destId="{8CBFB62E-F85B-4934-81EC-E2F9D106388A}" srcOrd="0" destOrd="0" parTransId="{BAD02A9C-A46D-4526-B233-71EDD1F28428}" sibTransId="{AC2CCF92-4FCD-4959-8C86-BD84FA6A0F3D}"/>
    <dgm:cxn modelId="{0366B154-EC5B-4793-A627-36FE5D90AA0D}" srcId="{11077605-A26A-4A1B-A267-596617F39CF5}" destId="{40CC85B6-8D13-4BCA-8E66-511464164A2F}" srcOrd="2" destOrd="0" parTransId="{6B1E1E38-8CDD-4035-945F-D6934A56CD28}" sibTransId="{6BF28C12-94B4-4145-876F-0690F41A3EA3}"/>
    <dgm:cxn modelId="{4667089C-A2BE-4E03-A4FD-78D7E669AEFF}" type="presOf" srcId="{8CBFB62E-F85B-4934-81EC-E2F9D106388A}" destId="{C0BA6211-678C-4A58-A494-7FB68B625BBA}" srcOrd="0" destOrd="0" presId="urn:microsoft.com/office/officeart/2005/8/layout/chevron2"/>
    <dgm:cxn modelId="{C6657995-AB98-44C3-A8EC-46ACF9D01A1A}" type="presOf" srcId="{40CC85B6-8D13-4BCA-8E66-511464164A2F}" destId="{A1238F80-9AE6-42EB-BB62-0A66547B8232}" srcOrd="0" destOrd="0" presId="urn:microsoft.com/office/officeart/2005/8/layout/chevron2"/>
    <dgm:cxn modelId="{0F56DA3E-5FDA-49F5-BBD7-29929D87661D}" srcId="{11077605-A26A-4A1B-A267-596617F39CF5}" destId="{6F1CB594-E9D1-4289-AC3B-5EF1A8EE4C3B}" srcOrd="0" destOrd="0" parTransId="{A49E2AFF-1BE7-4694-B5D9-A0A81DFAE67C}" sibTransId="{17D06DE6-A42F-4B25-BCAC-1210308DED50}"/>
    <dgm:cxn modelId="{E463335F-C278-455B-88E7-E5F94558871A}" srcId="{6102F677-9331-4C99-9D9C-BA1AEAF64B67}" destId="{9DB6510C-0988-4C7A-AFCF-C8FB06B0009B}" srcOrd="0" destOrd="0" parTransId="{B94BEE72-B8F5-46BB-B99A-21DF54F2A07C}" sibTransId="{8E3D0E20-58BD-4DEC-ADF9-6E983CB26242}"/>
    <dgm:cxn modelId="{9BEE8225-6034-4B50-9BE8-33324B045144}" srcId="{6F1CB594-E9D1-4289-AC3B-5EF1A8EE4C3B}" destId="{BDDEF8A8-4DEA-4CE4-9E9B-F9C97901FD4E}" srcOrd="0" destOrd="0" parTransId="{2AA02886-CD14-4B81-A97E-AD6A7127C671}" sibTransId="{5F501ACB-C39E-4CFA-B171-2EAB19B6F2C0}"/>
    <dgm:cxn modelId="{1F0F8205-B04D-4073-967C-848FAF14D21C}" type="presOf" srcId="{9DB6510C-0988-4C7A-AFCF-C8FB06B0009B}" destId="{EE9C8480-6F02-4641-BA6A-DFC5A1B27663}" srcOrd="0" destOrd="0" presId="urn:microsoft.com/office/officeart/2005/8/layout/chevron2"/>
    <dgm:cxn modelId="{65109CCE-74F4-4CF5-A7CB-E87EB3072FC7}" type="presOf" srcId="{11077605-A26A-4A1B-A267-596617F39CF5}" destId="{A0A382AE-2DD7-49B5-8237-5DEEA9CED2CA}" srcOrd="0" destOrd="0" presId="urn:microsoft.com/office/officeart/2005/8/layout/chevron2"/>
    <dgm:cxn modelId="{1B43426F-826A-4C58-B46C-B4B56DCF4711}" type="presOf" srcId="{BDDEF8A8-4DEA-4CE4-9E9B-F9C97901FD4E}" destId="{64ADD04D-93FA-43C0-BA55-EB20922124BD}" srcOrd="0" destOrd="0" presId="urn:microsoft.com/office/officeart/2005/8/layout/chevron2"/>
    <dgm:cxn modelId="{976ECC82-881A-4606-8F3A-C94A090BB8F8}" srcId="{11077605-A26A-4A1B-A267-596617F39CF5}" destId="{6102F677-9331-4C99-9D9C-BA1AEAF64B67}" srcOrd="1" destOrd="0" parTransId="{AD56AFFF-2D76-4C11-AFE2-1B78B151ECB5}" sibTransId="{71AD21E9-C47F-4929-986A-8EB28DCDA671}"/>
    <dgm:cxn modelId="{07070477-2273-4273-AFE7-947BA65D6C0D}" type="presOf" srcId="{6102F677-9331-4C99-9D9C-BA1AEAF64B67}" destId="{3E231339-947E-4BB5-BE12-287C087A70A1}" srcOrd="0" destOrd="0" presId="urn:microsoft.com/office/officeart/2005/8/layout/chevron2"/>
    <dgm:cxn modelId="{3FEF0825-FFA6-4B64-840B-8FEAACB50180}" type="presParOf" srcId="{A0A382AE-2DD7-49B5-8237-5DEEA9CED2CA}" destId="{FF794B89-06FA-449E-AD32-956D1300AD9C}" srcOrd="0" destOrd="0" presId="urn:microsoft.com/office/officeart/2005/8/layout/chevron2"/>
    <dgm:cxn modelId="{75F9B070-0873-4C58-8302-63D54F4F11EB}" type="presParOf" srcId="{FF794B89-06FA-449E-AD32-956D1300AD9C}" destId="{9CAC9751-00ED-4CF5-B4B6-D423CA8288DE}" srcOrd="0" destOrd="0" presId="urn:microsoft.com/office/officeart/2005/8/layout/chevron2"/>
    <dgm:cxn modelId="{A00004A2-F842-4AA9-A535-C34A056399BD}" type="presParOf" srcId="{FF794B89-06FA-449E-AD32-956D1300AD9C}" destId="{64ADD04D-93FA-43C0-BA55-EB20922124BD}" srcOrd="1" destOrd="0" presId="urn:microsoft.com/office/officeart/2005/8/layout/chevron2"/>
    <dgm:cxn modelId="{F6B8031F-C39F-4B87-9577-7BD1C84C18F7}" type="presParOf" srcId="{A0A382AE-2DD7-49B5-8237-5DEEA9CED2CA}" destId="{9F3AB715-0016-4A7B-A474-1E1B18097BD2}" srcOrd="1" destOrd="0" presId="urn:microsoft.com/office/officeart/2005/8/layout/chevron2"/>
    <dgm:cxn modelId="{023A514D-39CF-4BD4-BCF7-87CC8F051583}" type="presParOf" srcId="{A0A382AE-2DD7-49B5-8237-5DEEA9CED2CA}" destId="{DE8770CC-49E0-4CCE-97C2-D4657AF3D2D1}" srcOrd="2" destOrd="0" presId="urn:microsoft.com/office/officeart/2005/8/layout/chevron2"/>
    <dgm:cxn modelId="{BA54BF4B-F8DD-48DB-9A20-C5DF0B7CA2C4}" type="presParOf" srcId="{DE8770CC-49E0-4CCE-97C2-D4657AF3D2D1}" destId="{3E231339-947E-4BB5-BE12-287C087A70A1}" srcOrd="0" destOrd="0" presId="urn:microsoft.com/office/officeart/2005/8/layout/chevron2"/>
    <dgm:cxn modelId="{E3366230-AAA0-41EF-A199-9A96EC650004}" type="presParOf" srcId="{DE8770CC-49E0-4CCE-97C2-D4657AF3D2D1}" destId="{EE9C8480-6F02-4641-BA6A-DFC5A1B27663}" srcOrd="1" destOrd="0" presId="urn:microsoft.com/office/officeart/2005/8/layout/chevron2"/>
    <dgm:cxn modelId="{F374AB9B-79B7-4BDC-AD8F-0FA06C44FB76}" type="presParOf" srcId="{A0A382AE-2DD7-49B5-8237-5DEEA9CED2CA}" destId="{8AB955B8-ACD4-4A86-9248-D298AFCAC8DA}" srcOrd="3" destOrd="0" presId="urn:microsoft.com/office/officeart/2005/8/layout/chevron2"/>
    <dgm:cxn modelId="{07DC7CF3-BA5E-43D0-B227-A3B50404D37D}" type="presParOf" srcId="{A0A382AE-2DD7-49B5-8237-5DEEA9CED2CA}" destId="{F14CA104-8E04-4DD7-BEE3-72C6AA742BDE}" srcOrd="4" destOrd="0" presId="urn:microsoft.com/office/officeart/2005/8/layout/chevron2"/>
    <dgm:cxn modelId="{4668694C-8EA8-421A-B3A7-628B83623422}" type="presParOf" srcId="{F14CA104-8E04-4DD7-BEE3-72C6AA742BDE}" destId="{A1238F80-9AE6-42EB-BB62-0A66547B8232}" srcOrd="0" destOrd="0" presId="urn:microsoft.com/office/officeart/2005/8/layout/chevron2"/>
    <dgm:cxn modelId="{B45E4A68-AF19-4832-96F3-DBC8C3B92466}" type="presParOf" srcId="{F14CA104-8E04-4DD7-BEE3-72C6AA742BDE}" destId="{C0BA6211-678C-4A58-A494-7FB68B625BB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AC9751-00ED-4CF5-B4B6-D423CA8288DE}">
      <dsp:nvSpPr>
        <dsp:cNvPr id="0" name=""/>
        <dsp:cNvSpPr/>
      </dsp:nvSpPr>
      <dsp:spPr>
        <a:xfrm rot="5400000">
          <a:off x="-213289" y="217354"/>
          <a:ext cx="1421929" cy="99535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+mn-lt"/>
            </a:rPr>
            <a:t>2021-23гг</a:t>
          </a:r>
        </a:p>
      </dsp:txBody>
      <dsp:txXfrm rot="-5400000">
        <a:off x="1" y="501739"/>
        <a:ext cx="995350" cy="426579"/>
      </dsp:txXfrm>
    </dsp:sp>
    <dsp:sp modelId="{64ADD04D-93FA-43C0-BA55-EB20922124BD}">
      <dsp:nvSpPr>
        <dsp:cNvPr id="0" name=""/>
        <dsp:cNvSpPr/>
      </dsp:nvSpPr>
      <dsp:spPr>
        <a:xfrm rot="5400000">
          <a:off x="4333461" y="-3334045"/>
          <a:ext cx="924740" cy="76009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solidFill>
                <a:schemeClr val="tx2">
                  <a:lumMod val="10000"/>
                </a:schemeClr>
              </a:solidFill>
              <a:latin typeface="+mn-lt"/>
            </a:rPr>
            <a:t>Отраслевое Соглашение между </a:t>
          </a:r>
          <a:r>
            <a:rPr lang="ru-RU" sz="2400" kern="1200" dirty="0" err="1">
              <a:solidFill>
                <a:schemeClr val="tx2">
                  <a:lumMod val="10000"/>
                </a:schemeClr>
              </a:solidFill>
              <a:latin typeface="+mn-lt"/>
            </a:rPr>
            <a:t>Рескомом</a:t>
          </a:r>
          <a:r>
            <a:rPr lang="ru-RU" sz="2400" kern="1200" dirty="0">
              <a:solidFill>
                <a:schemeClr val="tx2">
                  <a:lumMod val="10000"/>
                </a:schemeClr>
              </a:solidFill>
              <a:latin typeface="+mn-lt"/>
            </a:rPr>
            <a:t> профсоюза и МО и Н РТ</a:t>
          </a:r>
        </a:p>
      </dsp:txBody>
      <dsp:txXfrm rot="-5400000">
        <a:off x="995350" y="49208"/>
        <a:ext cx="7555820" cy="834456"/>
      </dsp:txXfrm>
    </dsp:sp>
    <dsp:sp modelId="{3E231339-947E-4BB5-BE12-287C087A70A1}">
      <dsp:nvSpPr>
        <dsp:cNvPr id="0" name=""/>
        <dsp:cNvSpPr/>
      </dsp:nvSpPr>
      <dsp:spPr>
        <a:xfrm rot="5400000">
          <a:off x="-213289" y="1443043"/>
          <a:ext cx="1421929" cy="99535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+mn-lt"/>
            </a:rPr>
            <a:t>2021-23гг</a:t>
          </a:r>
        </a:p>
      </dsp:txBody>
      <dsp:txXfrm rot="-5400000">
        <a:off x="1" y="1727428"/>
        <a:ext cx="995350" cy="426579"/>
      </dsp:txXfrm>
    </dsp:sp>
    <dsp:sp modelId="{EE9C8480-6F02-4641-BA6A-DFC5A1B27663}">
      <dsp:nvSpPr>
        <dsp:cNvPr id="0" name=""/>
        <dsp:cNvSpPr/>
      </dsp:nvSpPr>
      <dsp:spPr>
        <a:xfrm rot="5400000">
          <a:off x="4333704" y="-2108600"/>
          <a:ext cx="924254" cy="76009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solidFill>
                <a:schemeClr val="tx2">
                  <a:lumMod val="10000"/>
                </a:schemeClr>
              </a:solidFill>
              <a:latin typeface="+mn-lt"/>
            </a:rPr>
            <a:t>Трехстороннее  районное Соглашение</a:t>
          </a:r>
        </a:p>
      </dsp:txBody>
      <dsp:txXfrm rot="-5400000">
        <a:off x="995350" y="1274872"/>
        <a:ext cx="7555844" cy="834018"/>
      </dsp:txXfrm>
    </dsp:sp>
    <dsp:sp modelId="{A1238F80-9AE6-42EB-BB62-0A66547B8232}">
      <dsp:nvSpPr>
        <dsp:cNvPr id="0" name=""/>
        <dsp:cNvSpPr/>
      </dsp:nvSpPr>
      <dsp:spPr>
        <a:xfrm rot="5400000">
          <a:off x="-213289" y="2668731"/>
          <a:ext cx="1421929" cy="99535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+mn-lt"/>
            </a:rPr>
            <a:t>2021-23гг</a:t>
          </a:r>
        </a:p>
      </dsp:txBody>
      <dsp:txXfrm rot="-5400000">
        <a:off x="1" y="2953116"/>
        <a:ext cx="995350" cy="426579"/>
      </dsp:txXfrm>
    </dsp:sp>
    <dsp:sp modelId="{C0BA6211-678C-4A58-A494-7FB68B625BBA}">
      <dsp:nvSpPr>
        <dsp:cNvPr id="0" name=""/>
        <dsp:cNvSpPr/>
      </dsp:nvSpPr>
      <dsp:spPr>
        <a:xfrm rot="5400000">
          <a:off x="4333704" y="-882911"/>
          <a:ext cx="924254" cy="76009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solidFill>
                <a:schemeClr val="tx2">
                  <a:lumMod val="10000"/>
                </a:schemeClr>
              </a:solidFill>
              <a:latin typeface="+mn-lt"/>
            </a:rPr>
            <a:t>Коллективный договор учреждения образования </a:t>
          </a:r>
        </a:p>
      </dsp:txBody>
      <dsp:txXfrm rot="-5400000">
        <a:off x="995350" y="2500561"/>
        <a:ext cx="7555844" cy="8340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image" Target="../media/image23.emf"/><Relationship Id="rId4" Type="http://schemas.openxmlformats.org/officeDocument/2006/relationships/image" Target="../media/image2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4487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FAAD8-B1CA-4CE1-B0A3-98B1EE2CF95E}" type="datetimeFigureOut">
              <a:rPr lang="ru-RU" smtClean="0"/>
              <a:pPr/>
              <a:t>22.02.2023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4487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23922-4640-4D25-8BBA-EEFC6D90FE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810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4487" y="0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7B67A2-9804-452A-9C62-6758FDED2331}" type="datetimeFigureOut">
              <a:rPr lang="ru-RU" smtClean="0"/>
              <a:pPr/>
              <a:t>22.02.2023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D7C35-1D4D-4968-8C83-FEFE567B9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124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46088" y="1244600"/>
            <a:ext cx="5965825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76A0B-C97A-4E42-A0FF-477E387AFC2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254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E8E2C72-2593-495B-B49B-865C6E32AED5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C4F30A-C8AE-47E8-9D36-10DAD2106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1DBC-AEED-47DE-AC7D-8594F5C4448B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02FC-064C-498A-985A-5BAF4DFE7E49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1AC3C-2343-45D0-85D6-E534394A580C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2B6E-5930-4D37-883B-25043E047516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E519F-ACB5-47F7-B08C-EA7443808711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33F74-3B34-42E8-82A9-489148409BEA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A38EB-2E9E-4D52-8E70-F88F776583AC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C253-2D83-4DF8-AF26-2372B2DDD2ED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73D8874-0348-498C-A882-5EF79B5F42D6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6244331-69E0-4510-969E-0BB6150A7A13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C4F30A-C8AE-47E8-9D36-10DAD21064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315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5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38B5BC8-2A6F-4CE2-B787-8411DD496AC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BAE9CDB-2678-44C3-BE82-BE170A022C1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8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g"/><Relationship Id="rId5" Type="http://schemas.openxmlformats.org/officeDocument/2006/relationships/image" Target="../media/image61.jpg"/><Relationship Id="rId4" Type="http://schemas.openxmlformats.org/officeDocument/2006/relationships/image" Target="../media/image6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11.jpe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6.jpeg"/><Relationship Id="rId4" Type="http://schemas.openxmlformats.org/officeDocument/2006/relationships/image" Target="../media/image9.png"/><Relationship Id="rId9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oleObject" Target="../embeddings/oleObject6.bin"/><Relationship Id="rId3" Type="http://schemas.openxmlformats.org/officeDocument/2006/relationships/image" Target="../media/image11.jpeg"/><Relationship Id="rId7" Type="http://schemas.openxmlformats.org/officeDocument/2006/relationships/image" Target="../media/image28.jpeg"/><Relationship Id="rId12" Type="http://schemas.openxmlformats.org/officeDocument/2006/relationships/image" Target="../media/image24.emf"/><Relationship Id="rId1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6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7.png"/><Relationship Id="rId11" Type="http://schemas.openxmlformats.org/officeDocument/2006/relationships/oleObject" Target="../embeddings/oleObject5.bin"/><Relationship Id="rId5" Type="http://schemas.openxmlformats.org/officeDocument/2006/relationships/image" Target="../media/image8.png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23.emf"/><Relationship Id="rId4" Type="http://schemas.openxmlformats.org/officeDocument/2006/relationships/image" Target="../media/image12.jpe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7993" y="1281561"/>
            <a:ext cx="978211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Профсоюзное собрание МБДОУ №1 «Аист»</a:t>
            </a:r>
          </a:p>
          <a:p>
            <a:endParaRPr lang="ru-RU" sz="2800" dirty="0">
              <a:solidFill>
                <a:srgbClr val="FF0000"/>
              </a:solidFill>
            </a:endParaRP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по итогам выполнения Соглашения между исполкомом Азнакаевского муниципального района, управлением образования и районной профсоюзной организации работников образования на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2022 год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2018 г.Азнакаево </a:t>
            </a:r>
          </a:p>
          <a:p>
            <a:endParaRPr lang="ru-RU" sz="28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6" descr="C:\Users\Администратор\Desktop\Символ\273 копия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62292" y="168876"/>
            <a:ext cx="684628" cy="864586"/>
          </a:xfrm>
          <a:prstGeom prst="rect">
            <a:avLst/>
          </a:prstGeom>
          <a:noFill/>
        </p:spPr>
      </p:pic>
      <p:pic>
        <p:nvPicPr>
          <p:cNvPr id="1026" name="Рисунок 1" descr="Описание: http://74202s078.edusite.ru/images/pro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606" y="0"/>
            <a:ext cx="777875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1" y="168876"/>
            <a:ext cx="773510" cy="761907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87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253954" name="Picture 2" descr="C:\Users\Хасанова РМ\Downloads\ПиН_длготип_пол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444" y="941828"/>
            <a:ext cx="9144019" cy="40599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948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889810" y="751935"/>
            <a:ext cx="6042212" cy="2385345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1600" b="1" i="1" dirty="0" smtClean="0">
                <a:solidFill>
                  <a:srgbClr val="FF0000"/>
                </a:solidFill>
              </a:rPr>
              <a:t>Награждены: </a:t>
            </a:r>
          </a:p>
          <a:p>
            <a:pPr marL="109728" indent="0">
              <a:buNone/>
            </a:pPr>
            <a:r>
              <a:rPr lang="ru-RU" sz="1600" b="1" i="1" dirty="0" smtClean="0">
                <a:solidFill>
                  <a:srgbClr val="FF0000"/>
                </a:solidFill>
              </a:rPr>
              <a:t>     </a:t>
            </a:r>
            <a:r>
              <a:rPr lang="ru-RU" sz="1600" b="1" i="1" dirty="0" smtClean="0"/>
              <a:t>Почетной грамотой </a:t>
            </a:r>
            <a:r>
              <a:rPr lang="ru-RU" sz="1600" b="1" i="1" dirty="0"/>
              <a:t> </a:t>
            </a:r>
            <a:r>
              <a:rPr lang="ru-RU" sz="1600" b="1" i="1" dirty="0" smtClean="0"/>
              <a:t>администрации1</a:t>
            </a:r>
          </a:p>
          <a:p>
            <a:r>
              <a:rPr lang="ru-RU" sz="1600" b="1" i="1" dirty="0" smtClean="0"/>
              <a:t>Почетной грамотой МКУ-1</a:t>
            </a:r>
          </a:p>
          <a:p>
            <a:r>
              <a:rPr lang="ru-RU" sz="1600" b="1" i="1" dirty="0" smtClean="0"/>
              <a:t>Благодарственным письмом администрации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6453" y="658172"/>
            <a:ext cx="5468206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Грамоты</a:t>
            </a:r>
            <a:br>
              <a:rPr lang="ru-RU" sz="36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</a:br>
            <a:endParaRPr lang="ru-RU" sz="36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3" y="2276872"/>
            <a:ext cx="3182204" cy="49137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778" y="1268760"/>
            <a:ext cx="3134065" cy="54120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701" y="2348880"/>
            <a:ext cx="3657811" cy="45091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502" y="4162259"/>
            <a:ext cx="3330054" cy="350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13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2400" y="817330"/>
            <a:ext cx="109728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ru-RU" b="1" i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ru-RU" b="1" i="1" dirty="0" smtClean="0"/>
              <a:t>Санаторное оздоровление -1 </a:t>
            </a:r>
          </a:p>
          <a:p>
            <a:pPr>
              <a:lnSpc>
                <a:spcPct val="150000"/>
              </a:lnSpc>
            </a:pPr>
            <a:r>
              <a:rPr lang="ru-RU" b="1" i="1" dirty="0" smtClean="0"/>
              <a:t>Тур выходного дня-3</a:t>
            </a:r>
            <a:endParaRPr lang="ru-RU" b="1" i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3082" y="0"/>
            <a:ext cx="109728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Оздоровление членов профсоюза и их детей</a:t>
            </a:r>
            <a:endParaRPr lang="ru-RU" sz="3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482" y="1008760"/>
            <a:ext cx="6506623" cy="578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76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Ремонт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404" y="1496797"/>
            <a:ext cx="6918817" cy="51005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92" y="980728"/>
            <a:ext cx="5143500" cy="5688632"/>
          </a:xfrm>
          <a:prstGeom prst="rect">
            <a:avLst/>
          </a:prstGeom>
        </p:spPr>
      </p:pic>
      <p:sp>
        <p:nvSpPr>
          <p:cNvPr id="11" name="Объект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6412" y="103504"/>
            <a:ext cx="109728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Забота о ветеранах</a:t>
            </a:r>
            <a:endParaRPr lang="ru-RU" sz="3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6412" y="1246504"/>
            <a:ext cx="39574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b="1" i="1" dirty="0" smtClean="0"/>
              <a:t>Книги памяти-альбом Рыбалко М.Ф.</a:t>
            </a:r>
          </a:p>
          <a:p>
            <a:endParaRPr lang="ru-RU" b="1" i="1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b="1" i="1" dirty="0" smtClean="0"/>
              <a:t>60 лет </a:t>
            </a:r>
            <a:r>
              <a:rPr lang="ru-RU" b="1" i="1" dirty="0" err="1" smtClean="0"/>
              <a:t>Сахбиевой</a:t>
            </a:r>
            <a:r>
              <a:rPr lang="ru-RU" b="1" i="1" dirty="0" smtClean="0"/>
              <a:t> А.А., 65 лет Мусиной Р.Р.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i="1" dirty="0" smtClean="0"/>
              <a:t>На 9 мая письма тыловикам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868" y="1628800"/>
            <a:ext cx="3416617" cy="46114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764704"/>
            <a:ext cx="4423420" cy="564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32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6" name="Рисунок 5" descr="вет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478" y="0"/>
            <a:ext cx="3786214" cy="44291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8239140" y="1285860"/>
            <a:ext cx="376597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Рыбалко М.Ф.</a:t>
            </a:r>
          </a:p>
          <a:p>
            <a:r>
              <a:rPr lang="ru-RU" dirty="0" smtClean="0"/>
              <a:t>Альбом</a:t>
            </a:r>
          </a:p>
          <a:p>
            <a:r>
              <a:rPr lang="ru-RU" dirty="0" smtClean="0"/>
              <a:t>День рождение</a:t>
            </a:r>
          </a:p>
          <a:p>
            <a:r>
              <a:rPr lang="ru-RU" dirty="0" smtClean="0"/>
              <a:t>9 мая</a:t>
            </a:r>
          </a:p>
          <a:p>
            <a:r>
              <a:rPr lang="ru-RU" dirty="0" smtClean="0"/>
              <a:t>Новый год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760" y="-220283"/>
            <a:ext cx="2952328" cy="42973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528" y="3284984"/>
            <a:ext cx="4063380" cy="592189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016"/>
            <a:ext cx="5832648" cy="38610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Декабрь 2022 года в ГРДК  марафон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Ихтияр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коче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Коллектив перечислил деньги фонд «Азнакаево»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Помощь войнам.(2300р.)Приняли участие в акциях «Одеяла войнам», «Мамины пироги», «Средства гигиены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Благотворительный марафон</a:t>
            </a:r>
            <a:endParaRPr lang="ru-RU" dirty="0"/>
          </a:p>
        </p:txBody>
      </p:sp>
      <p:pic>
        <p:nvPicPr>
          <p:cNvPr id="5" name="Рисунок 4" descr="мара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4365104"/>
            <a:ext cx="4781216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669" y="4581128"/>
            <a:ext cx="3419872" cy="27089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74" y="4221088"/>
            <a:ext cx="2129211" cy="32129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095736" y="1285860"/>
            <a:ext cx="17860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О нас в СМИ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1" r="-798"/>
          <a:stretch/>
        </p:blipFill>
        <p:spPr>
          <a:xfrm>
            <a:off x="1199456" y="2204863"/>
            <a:ext cx="3888432" cy="42078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802" y="1844824"/>
            <a:ext cx="4786198" cy="50131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9 мая</a:t>
            </a:r>
            <a:br>
              <a:rPr lang="ru-RU" sz="44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601" y="1481138"/>
            <a:ext cx="6054798" cy="4525962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738810" y="857232"/>
            <a:ext cx="3427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Благотворительная ярмарка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5" y="1481138"/>
            <a:ext cx="4608511" cy="452596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80" y="1260263"/>
            <a:ext cx="3685905" cy="61203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 l="9583" t="25758" r="39199" b="16288"/>
          <a:stretch>
            <a:fillRect/>
          </a:stretch>
        </p:blipFill>
        <p:spPr bwMode="auto">
          <a:xfrm>
            <a:off x="0" y="3918586"/>
            <a:ext cx="4257675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2</a:t>
            </a:fld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228610" y="198438"/>
          <a:ext cx="85963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74" name="Picture 2" descr="print_7108439_501012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00981" y="3918586"/>
            <a:ext cx="4007644" cy="2686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394792" y="3244334"/>
            <a:ext cx="1402435" cy="369332"/>
          </a:xfrm>
          <a:prstGeom prst="rect">
            <a:avLst/>
          </a:prstGeom>
        </p:spPr>
        <p:txBody>
          <a:bodyPr wrap="none" lIns="91350" tIns="45679" rIns="91350" bIns="45679">
            <a:spAutoFit/>
          </a:bodyPr>
          <a:lstStyle/>
          <a:p>
            <a:r>
              <a:rPr lang="ru-RU" dirty="0"/>
              <a:t>в 2021 году</a:t>
            </a:r>
          </a:p>
        </p:txBody>
      </p:sp>
      <p:pic>
        <p:nvPicPr>
          <p:cNvPr id="21" name="Picture 2" descr="J:\IMG-20220120-WA003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9640" y="3901440"/>
            <a:ext cx="3642360" cy="2697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" name="Группа 21"/>
          <p:cNvGrpSpPr/>
          <p:nvPr/>
        </p:nvGrpSpPr>
        <p:grpSpPr>
          <a:xfrm>
            <a:off x="9995370" y="-266567"/>
            <a:ext cx="1835557" cy="2850098"/>
            <a:chOff x="9995370" y="-266567"/>
            <a:chExt cx="1835557" cy="2850098"/>
          </a:xfrm>
        </p:grpSpPr>
        <p:sp>
          <p:nvSpPr>
            <p:cNvPr id="23" name="Прямоугольник 14"/>
            <p:cNvSpPr/>
            <p:nvPr/>
          </p:nvSpPr>
          <p:spPr>
            <a:xfrm>
              <a:off x="10921364" y="-138401"/>
              <a:ext cx="597453" cy="2420616"/>
            </a:xfrm>
            <a:custGeom>
              <a:avLst/>
              <a:gdLst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0 w 1249202"/>
                <a:gd name="connsiteY3" fmla="*/ 2747290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12879 w 1249202"/>
                <a:gd name="connsiteY3" fmla="*/ 2219256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30831 w 1249202"/>
                <a:gd name="connsiteY3" fmla="*/ 2404403 h 2747290"/>
                <a:gd name="connsiteX4" fmla="*/ 0 w 1249202"/>
                <a:gd name="connsiteY4" fmla="*/ 0 h 274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9202" h="2747290">
                  <a:moveTo>
                    <a:pt x="0" y="0"/>
                  </a:moveTo>
                  <a:lnTo>
                    <a:pt x="1249202" y="0"/>
                  </a:lnTo>
                  <a:lnTo>
                    <a:pt x="1249202" y="2747290"/>
                  </a:lnTo>
                  <a:lnTo>
                    <a:pt x="30831" y="24044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97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53" tIns="30476" rIns="60953" bIns="30476"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14"/>
            <p:cNvSpPr/>
            <p:nvPr/>
          </p:nvSpPr>
          <p:spPr>
            <a:xfrm>
              <a:off x="10759492" y="-138400"/>
              <a:ext cx="597453" cy="2721931"/>
            </a:xfrm>
            <a:custGeom>
              <a:avLst/>
              <a:gdLst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0 w 1249202"/>
                <a:gd name="connsiteY3" fmla="*/ 2747290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12879 w 1249202"/>
                <a:gd name="connsiteY3" fmla="*/ 2219256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30831 w 1249202"/>
                <a:gd name="connsiteY3" fmla="*/ 2404403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30831 w 1249202"/>
                <a:gd name="connsiteY3" fmla="*/ 2473730 h 2747290"/>
                <a:gd name="connsiteX4" fmla="*/ 0 w 1249202"/>
                <a:gd name="connsiteY4" fmla="*/ 0 h 274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9202" h="2747290">
                  <a:moveTo>
                    <a:pt x="0" y="0"/>
                  </a:moveTo>
                  <a:lnTo>
                    <a:pt x="1249202" y="0"/>
                  </a:lnTo>
                  <a:lnTo>
                    <a:pt x="1249202" y="2747290"/>
                  </a:lnTo>
                  <a:lnTo>
                    <a:pt x="30831" y="2473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E6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53" tIns="30476" rIns="60953" bIns="30476"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14"/>
            <p:cNvSpPr/>
            <p:nvPr/>
          </p:nvSpPr>
          <p:spPr>
            <a:xfrm>
              <a:off x="10447384" y="-266567"/>
              <a:ext cx="730145" cy="2569173"/>
            </a:xfrm>
            <a:custGeom>
              <a:avLst/>
              <a:gdLst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0 w 1249202"/>
                <a:gd name="connsiteY3" fmla="*/ 2747290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12879 w 1249202"/>
                <a:gd name="connsiteY3" fmla="*/ 2219256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30831 w 1249202"/>
                <a:gd name="connsiteY3" fmla="*/ 2404403 h 2747290"/>
                <a:gd name="connsiteX4" fmla="*/ 0 w 1249202"/>
                <a:gd name="connsiteY4" fmla="*/ 0 h 274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9202" h="2747290">
                  <a:moveTo>
                    <a:pt x="0" y="0"/>
                  </a:moveTo>
                  <a:lnTo>
                    <a:pt x="1249202" y="0"/>
                  </a:lnTo>
                  <a:lnTo>
                    <a:pt x="1249202" y="2747290"/>
                  </a:lnTo>
                  <a:lnTo>
                    <a:pt x="30831" y="24044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63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53" tIns="30476" rIns="60953" bIns="30476"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9995370" y="411409"/>
              <a:ext cx="1835557" cy="965200"/>
            </a:xfrm>
            <a:prstGeom prst="rect">
              <a:avLst/>
            </a:prstGeom>
            <a:solidFill>
              <a:srgbClr val="F4F4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53" tIns="30476" rIns="60953" bIns="30476" rtlCol="0" anchor="ctr"/>
            <a:lstStyle/>
            <a:p>
              <a:pPr algn="ctr"/>
              <a:endParaRPr lang="ru-RU"/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2360" y="431688"/>
              <a:ext cx="1378008" cy="9246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388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Спорт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1417638"/>
            <a:ext cx="3394471" cy="452596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489" y="846138"/>
            <a:ext cx="51435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6486532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                Новый год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1094581"/>
            <a:ext cx="4248472" cy="4525962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20" y="-171400"/>
            <a:ext cx="51435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23 февраля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764" y="1481138"/>
            <a:ext cx="3394471" cy="4525962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Художественная самодеятельность</a:t>
            </a:r>
            <a:endParaRPr lang="ru-RU" dirty="0"/>
          </a:p>
        </p:txBody>
      </p:sp>
      <p:pic>
        <p:nvPicPr>
          <p:cNvPr id="3074" name="Picture 2" descr="C:\Users\Админ\Downloads\Screenshot_20190417-104234_Video Player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3086" y="548680"/>
            <a:ext cx="2532912" cy="4876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" y="1268760"/>
            <a:ext cx="3126511" cy="60612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463" y="1302288"/>
            <a:ext cx="3955097" cy="58711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513" y="483792"/>
            <a:ext cx="5126355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337" y="808864"/>
            <a:ext cx="3165231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Юбилей, проводы на пенсию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1196752"/>
            <a:ext cx="5303912" cy="5542185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3451" y="1052735"/>
            <a:ext cx="4415155" cy="4291061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253" y="1196752"/>
            <a:ext cx="4970892" cy="6425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Новый год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692" y="1481138"/>
            <a:ext cx="5393572" cy="452596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340768"/>
            <a:ext cx="2880320" cy="5633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264" y="1902566"/>
            <a:ext cx="3240360" cy="49411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077430" y="500042"/>
            <a:ext cx="76620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В единстве сила!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09" y="1269482"/>
            <a:ext cx="8979779" cy="55885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00596" y="290636"/>
            <a:ext cx="9601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b="1" dirty="0" smtClean="0">
                <a:solidFill>
                  <a:srgbClr val="002060"/>
                </a:solidFill>
              </a:rPr>
              <a:t>57 первичных профсоюзных организаций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2318 работников 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100%- ПРОФСОЮЗНОЕ ЧЛЕНСТВО</a:t>
            </a:r>
            <a:endParaRPr lang="ru-RU" sz="2400" dirty="0">
              <a:solidFill>
                <a:srgbClr val="002060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9995370" y="-266567"/>
            <a:ext cx="1835557" cy="2850098"/>
            <a:chOff x="9995370" y="-266567"/>
            <a:chExt cx="1835557" cy="2850098"/>
          </a:xfrm>
        </p:grpSpPr>
        <p:sp>
          <p:nvSpPr>
            <p:cNvPr id="5" name="Прямоугольник 14"/>
            <p:cNvSpPr/>
            <p:nvPr/>
          </p:nvSpPr>
          <p:spPr>
            <a:xfrm>
              <a:off x="10921364" y="-138401"/>
              <a:ext cx="597453" cy="2420616"/>
            </a:xfrm>
            <a:custGeom>
              <a:avLst/>
              <a:gdLst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0 w 1249202"/>
                <a:gd name="connsiteY3" fmla="*/ 2747290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12879 w 1249202"/>
                <a:gd name="connsiteY3" fmla="*/ 2219256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30831 w 1249202"/>
                <a:gd name="connsiteY3" fmla="*/ 2404403 h 2747290"/>
                <a:gd name="connsiteX4" fmla="*/ 0 w 1249202"/>
                <a:gd name="connsiteY4" fmla="*/ 0 h 274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9202" h="2747290">
                  <a:moveTo>
                    <a:pt x="0" y="0"/>
                  </a:moveTo>
                  <a:lnTo>
                    <a:pt x="1249202" y="0"/>
                  </a:lnTo>
                  <a:lnTo>
                    <a:pt x="1249202" y="2747290"/>
                  </a:lnTo>
                  <a:lnTo>
                    <a:pt x="30831" y="24044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97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53" tIns="30476" rIns="60953" bIns="30476"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14"/>
            <p:cNvSpPr/>
            <p:nvPr/>
          </p:nvSpPr>
          <p:spPr>
            <a:xfrm>
              <a:off x="10759492" y="-138400"/>
              <a:ext cx="597453" cy="2721931"/>
            </a:xfrm>
            <a:custGeom>
              <a:avLst/>
              <a:gdLst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0 w 1249202"/>
                <a:gd name="connsiteY3" fmla="*/ 2747290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12879 w 1249202"/>
                <a:gd name="connsiteY3" fmla="*/ 2219256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30831 w 1249202"/>
                <a:gd name="connsiteY3" fmla="*/ 2404403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30831 w 1249202"/>
                <a:gd name="connsiteY3" fmla="*/ 2473730 h 2747290"/>
                <a:gd name="connsiteX4" fmla="*/ 0 w 1249202"/>
                <a:gd name="connsiteY4" fmla="*/ 0 h 274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9202" h="2747290">
                  <a:moveTo>
                    <a:pt x="0" y="0"/>
                  </a:moveTo>
                  <a:lnTo>
                    <a:pt x="1249202" y="0"/>
                  </a:lnTo>
                  <a:lnTo>
                    <a:pt x="1249202" y="2747290"/>
                  </a:lnTo>
                  <a:lnTo>
                    <a:pt x="30831" y="2473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E6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53" tIns="30476" rIns="60953" bIns="30476"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14"/>
            <p:cNvSpPr/>
            <p:nvPr/>
          </p:nvSpPr>
          <p:spPr>
            <a:xfrm>
              <a:off x="10447384" y="-266567"/>
              <a:ext cx="730145" cy="2569173"/>
            </a:xfrm>
            <a:custGeom>
              <a:avLst/>
              <a:gdLst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0 w 1249202"/>
                <a:gd name="connsiteY3" fmla="*/ 2747290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12879 w 1249202"/>
                <a:gd name="connsiteY3" fmla="*/ 2219256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30831 w 1249202"/>
                <a:gd name="connsiteY3" fmla="*/ 2404403 h 2747290"/>
                <a:gd name="connsiteX4" fmla="*/ 0 w 1249202"/>
                <a:gd name="connsiteY4" fmla="*/ 0 h 274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9202" h="2747290">
                  <a:moveTo>
                    <a:pt x="0" y="0"/>
                  </a:moveTo>
                  <a:lnTo>
                    <a:pt x="1249202" y="0"/>
                  </a:lnTo>
                  <a:lnTo>
                    <a:pt x="1249202" y="2747290"/>
                  </a:lnTo>
                  <a:lnTo>
                    <a:pt x="30831" y="24044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63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53" tIns="30476" rIns="60953" bIns="30476"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995370" y="411409"/>
              <a:ext cx="1835557" cy="965200"/>
            </a:xfrm>
            <a:prstGeom prst="rect">
              <a:avLst/>
            </a:prstGeom>
            <a:solidFill>
              <a:srgbClr val="F4F4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53" tIns="30476" rIns="60953" bIns="30476"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2360" y="431688"/>
              <a:ext cx="1378008" cy="924643"/>
            </a:xfrm>
            <a:prstGeom prst="rect">
              <a:avLst/>
            </a:prstGeom>
          </p:spPr>
        </p:pic>
      </p:grpSp>
      <p:sp>
        <p:nvSpPr>
          <p:cNvPr id="101377" name="Rectangle 1"/>
          <p:cNvSpPr>
            <a:spLocks noChangeArrowheads="1"/>
          </p:cNvSpPr>
          <p:nvPr/>
        </p:nvSpPr>
        <p:spPr bwMode="auto">
          <a:xfrm>
            <a:off x="1870363" y="1637210"/>
            <a:ext cx="10698480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90488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u="sng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Оплачиваемые  свободные дни  по социально-значимым причинам</a:t>
            </a:r>
          </a:p>
          <a:p>
            <a:pPr lvl="0" indent="90488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 - по уходу за ребенком – 1 день ,по Аисту-9 работников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- бракосочетание работника – три рабочих дня 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- бракосочетание детей – один рабочий день;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- родителям первоклассников – 1 сентября- по Аисту-1 работник ;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- смерть детей, родителей, супруга, супруги – три рабочих дня ();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- переезд на новое место жительства – два рабочих дня (</a:t>
            </a:r>
            <a:r>
              <a:rPr lang="ru-RU" sz="1400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1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);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- проводы сына на службу в армию  - один рабочий день ; 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- работникам, имеющим родителей в возрасте 80 лет и старше – один день в квартал (4 работника);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- по уходу за ребенком-инвалидом  - 4 дня  в квартал (</a:t>
            </a:r>
            <a:r>
              <a:rPr lang="ru-RU" sz="1400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0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);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участникам боевых действий – 1 день в квартал (0 работника).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14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Юбилярам в день рождение-1 день(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2 работника)</a:t>
            </a: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itchFamily="34" charset="0"/>
              </a:rPr>
              <a:t>-за без больничный 3 дня-6 работников</a:t>
            </a: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Дополнительные дни к ежегодным отпускам в 2022 году получили </a:t>
            </a: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   - 3 дня к отпуску, проработавшие в течение учебного года без листа нетрудоспособности (;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   -  председателям профкомов до 10 календарных дней ();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   -Количество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 работников за вредные условия труда-5 работников</a:t>
            </a: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baseline="0" dirty="0" smtClean="0">
                <a:solidFill>
                  <a:srgbClr val="002060"/>
                </a:solidFill>
                <a:cs typeface="Arial" pitchFamily="34" charset="0"/>
              </a:rPr>
              <a:t>Смета за 2021 год-17000-юбиляры-1700, 332-для альбома, 287 для Рыбалко, 2004 на 8 марта, 15500 на Новый год(потрачено</a:t>
            </a:r>
            <a:r>
              <a:rPr lang="ru-RU" sz="1400" dirty="0" smtClean="0">
                <a:solidFill>
                  <a:srgbClr val="002060"/>
                </a:solidFill>
                <a:cs typeface="Arial" pitchFamily="34" charset="0"/>
              </a:rPr>
              <a:t> 18823 рубля)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/>
          <a:srcRect l="24074" t="22592" r="25555" b="64476"/>
          <a:stretch/>
        </p:blipFill>
        <p:spPr>
          <a:xfrm rot="16200000">
            <a:off x="-754863" y="1291440"/>
            <a:ext cx="3454400" cy="88687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76004" y="-25485"/>
            <a:ext cx="254000" cy="6926308"/>
          </a:xfrm>
          <a:prstGeom prst="rect">
            <a:avLst/>
          </a:prstGeom>
          <a:solidFill>
            <a:srgbClr val="1463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/>
          <a:srcRect l="24074" t="22592" r="25555" b="64476"/>
          <a:stretch/>
        </p:blipFill>
        <p:spPr>
          <a:xfrm rot="16200000">
            <a:off x="-752655" y="4730185"/>
            <a:ext cx="3454400" cy="88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0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0" y="5308600"/>
            <a:ext cx="2399792" cy="159901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2406419" y="5308600"/>
            <a:ext cx="2399792" cy="159901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4797376" y="5308600"/>
            <a:ext cx="2399792" cy="159901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7203793" y="5308600"/>
            <a:ext cx="2399792" cy="159901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9596960" y="5308600"/>
            <a:ext cx="2399792" cy="159901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 r="87906"/>
          <a:stretch/>
        </p:blipFill>
        <p:spPr>
          <a:xfrm>
            <a:off x="12003378" y="5317275"/>
            <a:ext cx="290223" cy="1599012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 rot="16200000">
            <a:off x="5989288" y="617843"/>
            <a:ext cx="315026" cy="12293600"/>
          </a:xfrm>
          <a:prstGeom prst="rect">
            <a:avLst/>
          </a:prstGeom>
          <a:solidFill>
            <a:srgbClr val="1463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14"/>
          <p:cNvSpPr/>
          <p:nvPr/>
        </p:nvSpPr>
        <p:spPr>
          <a:xfrm>
            <a:off x="10660351" y="-118010"/>
            <a:ext cx="597453" cy="2420616"/>
          </a:xfrm>
          <a:custGeom>
            <a:avLst/>
            <a:gdLst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0 w 1249202"/>
              <a:gd name="connsiteY3" fmla="*/ 2747290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12879 w 1249202"/>
              <a:gd name="connsiteY3" fmla="*/ 2219256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30831 w 1249202"/>
              <a:gd name="connsiteY3" fmla="*/ 2404403 h 2747290"/>
              <a:gd name="connsiteX4" fmla="*/ 0 w 1249202"/>
              <a:gd name="connsiteY4" fmla="*/ 0 h 274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9202" h="2747290">
                <a:moveTo>
                  <a:pt x="0" y="0"/>
                </a:moveTo>
                <a:lnTo>
                  <a:pt x="1249202" y="0"/>
                </a:lnTo>
                <a:lnTo>
                  <a:pt x="1249202" y="2747290"/>
                </a:lnTo>
                <a:lnTo>
                  <a:pt x="30831" y="2404403"/>
                </a:lnTo>
                <a:lnTo>
                  <a:pt x="0" y="0"/>
                </a:lnTo>
                <a:close/>
              </a:path>
            </a:pathLst>
          </a:custGeom>
          <a:solidFill>
            <a:srgbClr val="159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14"/>
          <p:cNvSpPr/>
          <p:nvPr/>
        </p:nvSpPr>
        <p:spPr>
          <a:xfrm>
            <a:off x="10498478" y="-118010"/>
            <a:ext cx="597453" cy="2721931"/>
          </a:xfrm>
          <a:custGeom>
            <a:avLst/>
            <a:gdLst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0 w 1249202"/>
              <a:gd name="connsiteY3" fmla="*/ 2747290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12879 w 1249202"/>
              <a:gd name="connsiteY3" fmla="*/ 2219256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30831 w 1249202"/>
              <a:gd name="connsiteY3" fmla="*/ 2404403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30831 w 1249202"/>
              <a:gd name="connsiteY3" fmla="*/ 2473730 h 2747290"/>
              <a:gd name="connsiteX4" fmla="*/ 0 w 1249202"/>
              <a:gd name="connsiteY4" fmla="*/ 0 h 274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9202" h="2747290">
                <a:moveTo>
                  <a:pt x="0" y="0"/>
                </a:moveTo>
                <a:lnTo>
                  <a:pt x="1249202" y="0"/>
                </a:lnTo>
                <a:lnTo>
                  <a:pt x="1249202" y="2747290"/>
                </a:lnTo>
                <a:lnTo>
                  <a:pt x="30831" y="2473730"/>
                </a:lnTo>
                <a:lnTo>
                  <a:pt x="0" y="0"/>
                </a:lnTo>
                <a:close/>
              </a:path>
            </a:pathLst>
          </a:custGeom>
          <a:solidFill>
            <a:srgbClr val="C5E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14"/>
          <p:cNvSpPr/>
          <p:nvPr/>
        </p:nvSpPr>
        <p:spPr>
          <a:xfrm>
            <a:off x="10186369" y="-246176"/>
            <a:ext cx="730145" cy="2569173"/>
          </a:xfrm>
          <a:custGeom>
            <a:avLst/>
            <a:gdLst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0 w 1249202"/>
              <a:gd name="connsiteY3" fmla="*/ 2747290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12879 w 1249202"/>
              <a:gd name="connsiteY3" fmla="*/ 2219256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30831 w 1249202"/>
              <a:gd name="connsiteY3" fmla="*/ 2404403 h 2747290"/>
              <a:gd name="connsiteX4" fmla="*/ 0 w 1249202"/>
              <a:gd name="connsiteY4" fmla="*/ 0 h 274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9202" h="2747290">
                <a:moveTo>
                  <a:pt x="0" y="0"/>
                </a:moveTo>
                <a:lnTo>
                  <a:pt x="1249202" y="0"/>
                </a:lnTo>
                <a:lnTo>
                  <a:pt x="1249202" y="2747290"/>
                </a:lnTo>
                <a:lnTo>
                  <a:pt x="30831" y="2404403"/>
                </a:lnTo>
                <a:lnTo>
                  <a:pt x="0" y="0"/>
                </a:lnTo>
                <a:close/>
              </a:path>
            </a:pathLst>
          </a:custGeom>
          <a:solidFill>
            <a:srgbClr val="1463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734356" y="431800"/>
            <a:ext cx="1835557" cy="965200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347" y="452080"/>
            <a:ext cx="1378008" cy="924643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365840" y="1227139"/>
            <a:ext cx="8372560" cy="1661985"/>
          </a:xfrm>
          <a:prstGeom prst="rect">
            <a:avLst/>
          </a:prstGeom>
          <a:noFill/>
        </p:spPr>
        <p:txBody>
          <a:bodyPr wrap="square" lIns="60953" tIns="30476" rIns="60953" bIns="30476" rtlCol="0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ПО ИНИЦИАТИВЕ ПРОФСОЮЗА</a:t>
            </a:r>
          </a:p>
          <a:p>
            <a:pPr algn="ctr"/>
            <a:endParaRPr lang="ru-RU" sz="2600" dirty="0" smtClean="0">
              <a:solidFill>
                <a:srgbClr val="002060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algn="ctr"/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ПРОГРАММА НЕГОСУДАРСТВЕННОГО ПЕНСИОННОГО ОБЕСПЕЧЕНИЯ</a:t>
            </a:r>
          </a:p>
        </p:txBody>
      </p:sp>
      <p:sp>
        <p:nvSpPr>
          <p:cNvPr id="21" name="AutoShape 3"/>
          <p:cNvSpPr/>
          <p:nvPr/>
        </p:nvSpPr>
        <p:spPr>
          <a:xfrm>
            <a:off x="2259361" y="3134885"/>
            <a:ext cx="3931068" cy="1382269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22" name="AutoShape 4"/>
          <p:cNvSpPr/>
          <p:nvPr/>
        </p:nvSpPr>
        <p:spPr>
          <a:xfrm>
            <a:off x="2259361" y="3134885"/>
            <a:ext cx="97575" cy="1382269"/>
          </a:xfrm>
          <a:prstGeom prst="rect">
            <a:avLst/>
          </a:prstGeom>
          <a:solidFill>
            <a:srgbClr val="159741"/>
          </a:solidFill>
        </p:spPr>
      </p:sp>
      <p:sp>
        <p:nvSpPr>
          <p:cNvPr id="25" name="AutoShape 7"/>
          <p:cNvSpPr/>
          <p:nvPr/>
        </p:nvSpPr>
        <p:spPr>
          <a:xfrm>
            <a:off x="6451601" y="3134885"/>
            <a:ext cx="3931068" cy="1382269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34" name="AutoShape 20"/>
          <p:cNvSpPr/>
          <p:nvPr/>
        </p:nvSpPr>
        <p:spPr>
          <a:xfrm>
            <a:off x="6451601" y="3134885"/>
            <a:ext cx="97575" cy="1382269"/>
          </a:xfrm>
          <a:prstGeom prst="rect">
            <a:avLst/>
          </a:prstGeom>
          <a:solidFill>
            <a:srgbClr val="B81B25"/>
          </a:solidFill>
        </p:spPr>
      </p:sp>
      <p:sp>
        <p:nvSpPr>
          <p:cNvPr id="69" name="TextBox 68"/>
          <p:cNvSpPr txBox="1"/>
          <p:nvPr/>
        </p:nvSpPr>
        <p:spPr>
          <a:xfrm>
            <a:off x="2469088" y="3200446"/>
            <a:ext cx="3597480" cy="1231098"/>
          </a:xfrm>
          <a:prstGeom prst="rect">
            <a:avLst/>
          </a:prstGeom>
          <a:noFill/>
        </p:spPr>
        <p:txBody>
          <a:bodyPr wrap="square" lIns="60953" tIns="30476" rIns="60953" bIns="30476" rtlCol="0">
            <a:spAutoFit/>
          </a:bodyPr>
          <a:lstStyle/>
          <a:p>
            <a:pPr algn="ctr"/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Дополнительная пенсия выплачивается Правительством РТ </a:t>
            </a:r>
          </a:p>
          <a:p>
            <a:pPr algn="ctr"/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 2007 года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663708" y="3344074"/>
            <a:ext cx="3597480" cy="938710"/>
          </a:xfrm>
          <a:prstGeom prst="rect">
            <a:avLst/>
          </a:prstGeom>
          <a:noFill/>
        </p:spPr>
        <p:txBody>
          <a:bodyPr wrap="square" lIns="60953" tIns="30476" rIns="60953" bIns="30476" rtlCol="0">
            <a:spAutoFit/>
          </a:bodyPr>
          <a:lstStyle/>
          <a:p>
            <a:pPr algn="ctr"/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 2022 году оформили 1по Аисту</a:t>
            </a:r>
          </a:p>
          <a:p>
            <a:pPr algn="ctr"/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работников образования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91" y="3754543"/>
            <a:ext cx="1975699" cy="1975697"/>
          </a:xfrm>
          <a:prstGeom prst="rect">
            <a:avLst/>
          </a:prstGeom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/>
          </p:nvPr>
        </p:nvGraphicFramePr>
        <p:xfrm>
          <a:off x="1419938" y="3112964"/>
          <a:ext cx="358273" cy="43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CorelDRAW" r:id="rId7" imgW="1837440" imgH="2237760" progId="">
                  <p:embed/>
                </p:oleObj>
              </mc:Choice>
              <mc:Fallback>
                <p:oleObj name="CorelDRAW" r:id="rId7" imgW="1837440" imgH="2237760" progId="">
                  <p:embed/>
                  <p:pic>
                    <p:nvPicPr>
                      <p:cNvPr id="6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9938" y="3112964"/>
                        <a:ext cx="358273" cy="436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667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49"/>
          <p:cNvSpPr/>
          <p:nvPr/>
        </p:nvSpPr>
        <p:spPr>
          <a:xfrm>
            <a:off x="7559932" y="3215050"/>
            <a:ext cx="3723272" cy="1801329"/>
          </a:xfrm>
          <a:prstGeom prst="rect">
            <a:avLst/>
          </a:prstGeom>
          <a:solidFill>
            <a:srgbClr val="C5E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29155" y="3215051"/>
            <a:ext cx="2475233" cy="1770269"/>
          </a:xfrm>
          <a:prstGeom prst="rect">
            <a:avLst/>
          </a:prstGeom>
          <a:solidFill>
            <a:srgbClr val="1463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120100" y="3215051"/>
            <a:ext cx="2645408" cy="1770269"/>
          </a:xfrm>
          <a:prstGeom prst="rect">
            <a:avLst/>
          </a:prstGeom>
          <a:solidFill>
            <a:srgbClr val="159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4"/>
          <p:cNvSpPr/>
          <p:nvPr/>
        </p:nvSpPr>
        <p:spPr>
          <a:xfrm>
            <a:off x="10660351" y="-118010"/>
            <a:ext cx="597453" cy="2420616"/>
          </a:xfrm>
          <a:custGeom>
            <a:avLst/>
            <a:gdLst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0 w 1249202"/>
              <a:gd name="connsiteY3" fmla="*/ 2747290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12879 w 1249202"/>
              <a:gd name="connsiteY3" fmla="*/ 2219256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30831 w 1249202"/>
              <a:gd name="connsiteY3" fmla="*/ 2404403 h 2747290"/>
              <a:gd name="connsiteX4" fmla="*/ 0 w 1249202"/>
              <a:gd name="connsiteY4" fmla="*/ 0 h 274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9202" h="2747290">
                <a:moveTo>
                  <a:pt x="0" y="0"/>
                </a:moveTo>
                <a:lnTo>
                  <a:pt x="1249202" y="0"/>
                </a:lnTo>
                <a:lnTo>
                  <a:pt x="1249202" y="2747290"/>
                </a:lnTo>
                <a:lnTo>
                  <a:pt x="30831" y="2404403"/>
                </a:lnTo>
                <a:lnTo>
                  <a:pt x="0" y="0"/>
                </a:lnTo>
                <a:close/>
              </a:path>
            </a:pathLst>
          </a:custGeom>
          <a:solidFill>
            <a:srgbClr val="159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4" cstate="print"/>
          <a:srcRect l="24074" t="22592" r="25555" b="64476"/>
          <a:stretch/>
        </p:blipFill>
        <p:spPr>
          <a:xfrm rot="16200000">
            <a:off x="-754863" y="1291440"/>
            <a:ext cx="3454400" cy="886875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4" cstate="print"/>
          <a:srcRect l="24074" t="22592" r="25555" b="64476"/>
          <a:stretch/>
        </p:blipFill>
        <p:spPr>
          <a:xfrm rot="16200000">
            <a:off x="-752655" y="4730185"/>
            <a:ext cx="3454400" cy="886876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276004" y="-25485"/>
            <a:ext cx="254000" cy="6926308"/>
          </a:xfrm>
          <a:prstGeom prst="rect">
            <a:avLst/>
          </a:prstGeom>
          <a:solidFill>
            <a:srgbClr val="1463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16" name="Прямоугольник 14"/>
          <p:cNvSpPr/>
          <p:nvPr/>
        </p:nvSpPr>
        <p:spPr>
          <a:xfrm>
            <a:off x="10498478" y="-118010"/>
            <a:ext cx="597453" cy="2721931"/>
          </a:xfrm>
          <a:custGeom>
            <a:avLst/>
            <a:gdLst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0 w 1249202"/>
              <a:gd name="connsiteY3" fmla="*/ 2747290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12879 w 1249202"/>
              <a:gd name="connsiteY3" fmla="*/ 2219256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30831 w 1249202"/>
              <a:gd name="connsiteY3" fmla="*/ 2404403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30831 w 1249202"/>
              <a:gd name="connsiteY3" fmla="*/ 2473730 h 2747290"/>
              <a:gd name="connsiteX4" fmla="*/ 0 w 1249202"/>
              <a:gd name="connsiteY4" fmla="*/ 0 h 274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9202" h="2747290">
                <a:moveTo>
                  <a:pt x="0" y="0"/>
                </a:moveTo>
                <a:lnTo>
                  <a:pt x="1249202" y="0"/>
                </a:lnTo>
                <a:lnTo>
                  <a:pt x="1249202" y="2747290"/>
                </a:lnTo>
                <a:lnTo>
                  <a:pt x="30831" y="2473730"/>
                </a:lnTo>
                <a:lnTo>
                  <a:pt x="0" y="0"/>
                </a:lnTo>
                <a:close/>
              </a:path>
            </a:pathLst>
          </a:custGeom>
          <a:solidFill>
            <a:srgbClr val="C5E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20" name="Прямоугольник 14"/>
          <p:cNvSpPr/>
          <p:nvPr/>
        </p:nvSpPr>
        <p:spPr>
          <a:xfrm>
            <a:off x="10186369" y="-246176"/>
            <a:ext cx="730145" cy="2569173"/>
          </a:xfrm>
          <a:custGeom>
            <a:avLst/>
            <a:gdLst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0 w 1249202"/>
              <a:gd name="connsiteY3" fmla="*/ 2747290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12879 w 1249202"/>
              <a:gd name="connsiteY3" fmla="*/ 2219256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30831 w 1249202"/>
              <a:gd name="connsiteY3" fmla="*/ 2404403 h 2747290"/>
              <a:gd name="connsiteX4" fmla="*/ 0 w 1249202"/>
              <a:gd name="connsiteY4" fmla="*/ 0 h 274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9202" h="2747290">
                <a:moveTo>
                  <a:pt x="0" y="0"/>
                </a:moveTo>
                <a:lnTo>
                  <a:pt x="1249202" y="0"/>
                </a:lnTo>
                <a:lnTo>
                  <a:pt x="1249202" y="2747290"/>
                </a:lnTo>
                <a:lnTo>
                  <a:pt x="30831" y="2404403"/>
                </a:lnTo>
                <a:lnTo>
                  <a:pt x="0" y="0"/>
                </a:lnTo>
                <a:close/>
              </a:path>
            </a:pathLst>
          </a:custGeom>
          <a:solidFill>
            <a:srgbClr val="1463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14151" y="451175"/>
            <a:ext cx="2692400" cy="96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31200" y="533402"/>
            <a:ext cx="3606800" cy="9060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699" y="348318"/>
            <a:ext cx="1527303" cy="1024820"/>
          </a:xfrm>
          <a:prstGeom prst="rect">
            <a:avLst/>
          </a:prstGeom>
        </p:spPr>
      </p:pic>
      <p:graphicFrame>
        <p:nvGraphicFramePr>
          <p:cNvPr id="28" name="Объект 27"/>
          <p:cNvGraphicFramePr>
            <a:graphicFrameLocks noChangeAspect="1"/>
          </p:cNvGraphicFramePr>
          <p:nvPr>
            <p:extLst/>
          </p:nvPr>
        </p:nvGraphicFramePr>
        <p:xfrm>
          <a:off x="2101981" y="811567"/>
          <a:ext cx="844640" cy="844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CorelDRAW" r:id="rId6" imgW="1164960" imgH="1165320" progId="">
                  <p:embed/>
                </p:oleObj>
              </mc:Choice>
              <mc:Fallback>
                <p:oleObj name="CorelDRAW" r:id="rId6" imgW="1164960" imgH="1165320" progId="">
                  <p:embed/>
                  <p:pic>
                    <p:nvPicPr>
                      <p:cNvPr id="28" name="Объект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1981" y="811567"/>
                        <a:ext cx="844640" cy="8446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Box 2"/>
          <p:cNvSpPr txBox="1"/>
          <p:nvPr/>
        </p:nvSpPr>
        <p:spPr>
          <a:xfrm>
            <a:off x="3107241" y="634484"/>
            <a:ext cx="4580155" cy="6261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ru-RU" sz="3000" spc="-53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ПРОФСОЮЗНЫЙ БОНУС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050890" y="1046963"/>
            <a:ext cx="2043622" cy="687681"/>
          </a:xfrm>
          <a:prstGeom prst="rect">
            <a:avLst/>
          </a:prstGeom>
        </p:spPr>
        <p:txBody>
          <a:bodyPr wrap="none" lIns="60953" tIns="30476" rIns="60953" bIns="30476">
            <a:spAutoFit/>
          </a:bodyPr>
          <a:lstStyle/>
          <a:p>
            <a:pPr>
              <a:lnSpc>
                <a:spcPts val="5599"/>
              </a:lnSpc>
            </a:pPr>
            <a:r>
              <a:rPr lang="ru-RU" sz="3000" spc="-5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ПЕНСИИ</a:t>
            </a:r>
            <a:endParaRPr lang="en-US" sz="3000" spc="-5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8"/>
          <p:cNvSpPr txBox="1"/>
          <p:nvPr/>
        </p:nvSpPr>
        <p:spPr>
          <a:xfrm>
            <a:off x="2272500" y="3447062"/>
            <a:ext cx="2387601" cy="22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80"/>
              </a:lnSpc>
              <a:spcBef>
                <a:spcPct val="0"/>
              </a:spcBef>
            </a:pPr>
            <a:r>
              <a:rPr lang="ru-RU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КОМУ?</a:t>
            </a:r>
            <a:endParaRPr lang="en-US" sz="2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8"/>
          <p:cNvSpPr txBox="1"/>
          <p:nvPr/>
        </p:nvSpPr>
        <p:spPr>
          <a:xfrm>
            <a:off x="2274598" y="4100185"/>
            <a:ext cx="2387601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80"/>
              </a:lnSpc>
              <a:spcBef>
                <a:spcPct val="0"/>
              </a:spcBef>
            </a:pPr>
            <a:r>
              <a:rPr lang="ru-RU" sz="19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Работникам образования РТ – членам Профсоюза</a:t>
            </a:r>
            <a:endParaRPr lang="en-US" sz="19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8"/>
          <p:cNvSpPr txBox="1"/>
          <p:nvPr/>
        </p:nvSpPr>
        <p:spPr>
          <a:xfrm>
            <a:off x="5089445" y="3444510"/>
            <a:ext cx="2387601" cy="22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80"/>
              </a:lnSpc>
              <a:spcBef>
                <a:spcPct val="0"/>
              </a:spcBef>
            </a:pPr>
            <a:r>
              <a:rPr lang="ru-RU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СКОЛЬКО?</a:t>
            </a:r>
            <a:endParaRPr lang="en-US" sz="2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4848396" y="4108200"/>
            <a:ext cx="2387601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  <a:spcBef>
                <a:spcPct val="0"/>
              </a:spcBef>
            </a:pPr>
            <a:r>
              <a:rPr lang="ru-RU" sz="19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рублей </a:t>
            </a:r>
          </a:p>
          <a:p>
            <a:pPr algn="r">
              <a:lnSpc>
                <a:spcPts val="1680"/>
              </a:lnSpc>
              <a:spcBef>
                <a:spcPct val="0"/>
              </a:spcBef>
            </a:pPr>
            <a:r>
              <a:rPr lang="ru-RU" sz="19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ежемесячно </a:t>
            </a:r>
          </a:p>
          <a:p>
            <a:pPr algn="r">
              <a:lnSpc>
                <a:spcPts val="1680"/>
              </a:lnSpc>
              <a:spcBef>
                <a:spcPct val="0"/>
              </a:spcBef>
            </a:pPr>
            <a:r>
              <a:rPr lang="ru-RU" sz="19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течение 3 лет</a:t>
            </a:r>
            <a:endParaRPr lang="en-US" sz="19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/>
          </p:nvPr>
        </p:nvGraphicFramePr>
        <p:xfrm>
          <a:off x="2152499" y="2311596"/>
          <a:ext cx="662517" cy="6625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CorelDRAW" r:id="rId8" imgW="1019520" imgH="1019520" progId="">
                  <p:embed/>
                </p:oleObj>
              </mc:Choice>
              <mc:Fallback>
                <p:oleObj name="CorelDRAW" r:id="rId8" imgW="1019520" imgH="1019520" progId="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2499" y="2311596"/>
                        <a:ext cx="662517" cy="6625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8"/>
          <p:cNvSpPr txBox="1"/>
          <p:nvPr/>
        </p:nvSpPr>
        <p:spPr>
          <a:xfrm>
            <a:off x="7697001" y="3443766"/>
            <a:ext cx="3326931" cy="22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80"/>
              </a:lnSpc>
              <a:spcBef>
                <a:spcPct val="0"/>
              </a:spcBef>
            </a:pPr>
            <a:r>
              <a:rPr lang="ru-RU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ПАРТНЕР ПРОЕКТА</a:t>
            </a:r>
            <a:endParaRPr lang="en-US" sz="2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8"/>
          <p:cNvSpPr txBox="1"/>
          <p:nvPr/>
        </p:nvSpPr>
        <p:spPr>
          <a:xfrm>
            <a:off x="8711148" y="4123336"/>
            <a:ext cx="2387601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  <a:spcBef>
                <a:spcPct val="0"/>
              </a:spcBef>
            </a:pP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Негосударственный пенсионный фонд  «Волга-Капитал»</a:t>
            </a:r>
            <a:endParaRPr lang="en-US" sz="1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AutoShape 3"/>
          <p:cNvSpPr/>
          <p:nvPr/>
        </p:nvSpPr>
        <p:spPr>
          <a:xfrm>
            <a:off x="2128685" y="5075541"/>
            <a:ext cx="9154517" cy="802929"/>
          </a:xfrm>
          <a:prstGeom prst="rect">
            <a:avLst/>
          </a:prstGeom>
          <a:solidFill>
            <a:srgbClr val="B81B25"/>
          </a:solidFill>
        </p:spPr>
      </p:sp>
      <p:sp>
        <p:nvSpPr>
          <p:cNvPr id="27" name="TextBox 8"/>
          <p:cNvSpPr txBox="1"/>
          <p:nvPr/>
        </p:nvSpPr>
        <p:spPr>
          <a:xfrm>
            <a:off x="2934143" y="2488621"/>
            <a:ext cx="8089788" cy="4428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80"/>
              </a:lnSpc>
              <a:spcBef>
                <a:spcPct val="0"/>
              </a:spcBef>
            </a:pPr>
            <a:r>
              <a:rPr lang="ru-RU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января 2022 года </a:t>
            </a:r>
          </a:p>
          <a:p>
            <a:pPr>
              <a:lnSpc>
                <a:spcPts val="1680"/>
              </a:lnSpc>
              <a:spcBef>
                <a:spcPct val="0"/>
              </a:spcBef>
            </a:pPr>
            <a:r>
              <a:rPr lang="ru-RU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участниками проекта стали 54 работника Азнакаевского района</a:t>
            </a:r>
            <a:endParaRPr lang="en-US" sz="2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8"/>
          <p:cNvSpPr txBox="1"/>
          <p:nvPr/>
        </p:nvSpPr>
        <p:spPr>
          <a:xfrm>
            <a:off x="2413393" y="5442305"/>
            <a:ext cx="8383812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  <a:spcBef>
                <a:spcPct val="0"/>
              </a:spcBef>
            </a:pPr>
            <a:r>
              <a:rPr 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Выделено </a:t>
            </a: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5,5</a:t>
            </a:r>
            <a:r>
              <a:rPr 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миллионов</a:t>
            </a:r>
            <a:r>
              <a:rPr 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рублей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33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235528" y="609600"/>
            <a:ext cx="8631382" cy="1260764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defTabSz="914400">
              <a:spcBef>
                <a:spcPct val="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КОНТРОЛЬ </a:t>
            </a:r>
          </a:p>
          <a:p>
            <a:pPr lvl="0" defTabSz="914400">
              <a:spcBef>
                <a:spcPct val="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ЗА ОХРАНОЙ</a:t>
            </a:r>
          </a:p>
          <a:p>
            <a:pPr lvl="0" defTabSz="914400">
              <a:spcBef>
                <a:spcPct val="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ТРУДА</a:t>
            </a:r>
          </a:p>
          <a:p>
            <a:pPr lvl="0" defTabSz="914400">
              <a:spcBef>
                <a:spcPct val="0"/>
              </a:spcBef>
            </a:pPr>
            <a:endParaRPr lang="ru-RU" sz="2400" b="1" dirty="0" smtClean="0">
              <a:solidFill>
                <a:srgbClr val="002060"/>
              </a:solidFill>
            </a:endParaRPr>
          </a:p>
        </p:txBody>
      </p:sp>
      <p:pic>
        <p:nvPicPr>
          <p:cNvPr id="250881" name="Picture 1" descr="C:\Users\Хасанова РМ\Downloads\IMG-20220811-WA0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3472" y="1978890"/>
            <a:ext cx="2592288" cy="3798453"/>
          </a:xfrm>
          <a:prstGeom prst="rect">
            <a:avLst/>
          </a:prstGeom>
          <a:noFill/>
        </p:spPr>
      </p:pic>
      <p:pic>
        <p:nvPicPr>
          <p:cNvPr id="250884" name="Picture 4" descr="C:\Users\Хасанова РМ\Downloads\IMG-20220811-WA0020.jpg"/>
          <p:cNvPicPr>
            <a:picLocks noChangeAspect="1" noChangeArrowheads="1"/>
          </p:cNvPicPr>
          <p:nvPr/>
        </p:nvPicPr>
        <p:blipFill>
          <a:blip r:embed="rId3" cstate="print"/>
          <a:srcRect t="24444" b="27071"/>
          <a:stretch>
            <a:fillRect/>
          </a:stretch>
        </p:blipFill>
        <p:spPr bwMode="auto">
          <a:xfrm>
            <a:off x="5408618" y="1628800"/>
            <a:ext cx="5583926" cy="4015019"/>
          </a:xfrm>
          <a:prstGeom prst="rect">
            <a:avLst/>
          </a:prstGeom>
          <a:noFill/>
        </p:spPr>
      </p:pic>
      <p:grpSp>
        <p:nvGrpSpPr>
          <p:cNvPr id="11" name="Группа 10"/>
          <p:cNvGrpSpPr/>
          <p:nvPr/>
        </p:nvGrpSpPr>
        <p:grpSpPr>
          <a:xfrm>
            <a:off x="9995370" y="-266567"/>
            <a:ext cx="1835557" cy="2850098"/>
            <a:chOff x="9995370" y="-266567"/>
            <a:chExt cx="1835557" cy="2850098"/>
          </a:xfrm>
        </p:grpSpPr>
        <p:sp>
          <p:nvSpPr>
            <p:cNvPr id="12" name="Прямоугольник 14"/>
            <p:cNvSpPr/>
            <p:nvPr/>
          </p:nvSpPr>
          <p:spPr>
            <a:xfrm>
              <a:off x="10921364" y="-138401"/>
              <a:ext cx="597453" cy="2420616"/>
            </a:xfrm>
            <a:custGeom>
              <a:avLst/>
              <a:gdLst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0 w 1249202"/>
                <a:gd name="connsiteY3" fmla="*/ 2747290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12879 w 1249202"/>
                <a:gd name="connsiteY3" fmla="*/ 2219256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30831 w 1249202"/>
                <a:gd name="connsiteY3" fmla="*/ 2404403 h 2747290"/>
                <a:gd name="connsiteX4" fmla="*/ 0 w 1249202"/>
                <a:gd name="connsiteY4" fmla="*/ 0 h 274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9202" h="2747290">
                  <a:moveTo>
                    <a:pt x="0" y="0"/>
                  </a:moveTo>
                  <a:lnTo>
                    <a:pt x="1249202" y="0"/>
                  </a:lnTo>
                  <a:lnTo>
                    <a:pt x="1249202" y="2747290"/>
                  </a:lnTo>
                  <a:lnTo>
                    <a:pt x="30831" y="24044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97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53" tIns="30476" rIns="60953" bIns="30476"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4"/>
            <p:cNvSpPr/>
            <p:nvPr/>
          </p:nvSpPr>
          <p:spPr>
            <a:xfrm>
              <a:off x="10759492" y="-138400"/>
              <a:ext cx="597453" cy="2721931"/>
            </a:xfrm>
            <a:custGeom>
              <a:avLst/>
              <a:gdLst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0 w 1249202"/>
                <a:gd name="connsiteY3" fmla="*/ 2747290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12879 w 1249202"/>
                <a:gd name="connsiteY3" fmla="*/ 2219256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30831 w 1249202"/>
                <a:gd name="connsiteY3" fmla="*/ 2404403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30831 w 1249202"/>
                <a:gd name="connsiteY3" fmla="*/ 2473730 h 2747290"/>
                <a:gd name="connsiteX4" fmla="*/ 0 w 1249202"/>
                <a:gd name="connsiteY4" fmla="*/ 0 h 274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9202" h="2747290">
                  <a:moveTo>
                    <a:pt x="0" y="0"/>
                  </a:moveTo>
                  <a:lnTo>
                    <a:pt x="1249202" y="0"/>
                  </a:lnTo>
                  <a:lnTo>
                    <a:pt x="1249202" y="2747290"/>
                  </a:lnTo>
                  <a:lnTo>
                    <a:pt x="30831" y="2473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E6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53" tIns="30476" rIns="60953" bIns="30476"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4"/>
            <p:cNvSpPr/>
            <p:nvPr/>
          </p:nvSpPr>
          <p:spPr>
            <a:xfrm>
              <a:off x="10447384" y="-266567"/>
              <a:ext cx="730145" cy="2569173"/>
            </a:xfrm>
            <a:custGeom>
              <a:avLst/>
              <a:gdLst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0 w 1249202"/>
                <a:gd name="connsiteY3" fmla="*/ 2747290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12879 w 1249202"/>
                <a:gd name="connsiteY3" fmla="*/ 2219256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30831 w 1249202"/>
                <a:gd name="connsiteY3" fmla="*/ 2404403 h 2747290"/>
                <a:gd name="connsiteX4" fmla="*/ 0 w 1249202"/>
                <a:gd name="connsiteY4" fmla="*/ 0 h 274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9202" h="2747290">
                  <a:moveTo>
                    <a:pt x="0" y="0"/>
                  </a:moveTo>
                  <a:lnTo>
                    <a:pt x="1249202" y="0"/>
                  </a:lnTo>
                  <a:lnTo>
                    <a:pt x="1249202" y="2747290"/>
                  </a:lnTo>
                  <a:lnTo>
                    <a:pt x="30831" y="24044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63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53" tIns="30476" rIns="60953" bIns="30476"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9995370" y="411409"/>
              <a:ext cx="1835557" cy="965200"/>
            </a:xfrm>
            <a:prstGeom prst="rect">
              <a:avLst/>
            </a:prstGeom>
            <a:solidFill>
              <a:srgbClr val="F4F4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53" tIns="30476" rIns="60953" bIns="30476"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2360" y="431688"/>
              <a:ext cx="1378008" cy="924643"/>
            </a:xfrm>
            <a:prstGeom prst="rect">
              <a:avLst/>
            </a:prstGeom>
          </p:spPr>
        </p:pic>
      </p:grp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0" y="5886449"/>
            <a:ext cx="2595040" cy="127833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2406419" y="5886449"/>
            <a:ext cx="2595040" cy="12783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4797376" y="5886449"/>
            <a:ext cx="2595040" cy="127833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7203793" y="5886449"/>
            <a:ext cx="2595040" cy="127833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9596960" y="5886449"/>
            <a:ext cx="2595040" cy="1278337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 rot="16200000">
            <a:off x="6489394" y="117737"/>
            <a:ext cx="315026" cy="13293812"/>
          </a:xfrm>
          <a:prstGeom prst="rect">
            <a:avLst/>
          </a:prstGeom>
          <a:solidFill>
            <a:srgbClr val="1463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66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F30A-C8AE-47E8-9D36-10DAD2106446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" y="430"/>
            <a:ext cx="12190476" cy="68571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9719" y="739747"/>
            <a:ext cx="8372560" cy="2354483"/>
          </a:xfrm>
          <a:prstGeom prst="rect">
            <a:avLst/>
          </a:prstGeom>
          <a:noFill/>
        </p:spPr>
        <p:txBody>
          <a:bodyPr wrap="square" lIns="60953" tIns="30476" rIns="60953" bIns="30476" rtlCol="0">
            <a:spAutoFit/>
          </a:bodyPr>
          <a:lstStyle/>
          <a:p>
            <a:pPr algn="ctr"/>
            <a:r>
              <a:rPr lang="ru-RU" sz="4100" b="1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ПСИХИАТРИЧЕСКОЕ ОСВИДЕТЕЛЬСТВОВАНИЕ </a:t>
            </a:r>
            <a:r>
              <a:rPr lang="ru-RU" sz="2600" b="1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РАБОТНИКОВ ОБРАЗОВАНИЯ ЯВЛЯЕТСЯ </a:t>
            </a:r>
            <a:r>
              <a:rPr lang="ru-RU" sz="4100" b="1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ОБЯЗАТЕЛЬНЫМ</a:t>
            </a:r>
            <a:endParaRPr lang="ru-RU" sz="2600" b="1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60520" y="4191000"/>
            <a:ext cx="8372560" cy="692489"/>
          </a:xfrm>
          <a:prstGeom prst="rect">
            <a:avLst/>
          </a:prstGeom>
          <a:noFill/>
        </p:spPr>
        <p:txBody>
          <a:bodyPr wrap="square" lIns="60953" tIns="30476" rIns="60953" bIns="30476" rtlCol="0">
            <a:spAutoFit/>
          </a:bodyPr>
          <a:lstStyle/>
          <a:p>
            <a:pPr algn="ctr"/>
            <a:r>
              <a:rPr lang="ru-RU" sz="2600" b="1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ЗА НЕИСПОЛНЕНИЕ -  </a:t>
            </a:r>
            <a:r>
              <a:rPr lang="ru-RU" sz="4100" b="1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ШТРАФ</a:t>
            </a:r>
            <a:endParaRPr lang="ru-RU" sz="2600" b="1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19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782320" y="426720"/>
            <a:ext cx="10871200" cy="990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1DC4F30A-C8AE-47E8-9D36-10DAD2106446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325351" y="423162"/>
            <a:ext cx="11079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МОЛОДЕЖНАЯ ПОЛИТИКА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 t="16743" r="6152"/>
          <a:stretch>
            <a:fillRect/>
          </a:stretch>
        </p:blipFill>
        <p:spPr bwMode="auto">
          <a:xfrm>
            <a:off x="5904494" y="2386445"/>
            <a:ext cx="6287506" cy="3491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35527" y="1033288"/>
            <a:ext cx="10626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 Лидер </a:t>
            </a:r>
            <a:r>
              <a:rPr lang="ru-RU" dirty="0" smtClean="0">
                <a:solidFill>
                  <a:srgbClr val="002060"/>
                </a:solidFill>
              </a:rPr>
              <a:t>молодежного </a:t>
            </a:r>
            <a:r>
              <a:rPr lang="ru-RU" dirty="0" smtClean="0">
                <a:solidFill>
                  <a:srgbClr val="002060"/>
                </a:solidFill>
              </a:rPr>
              <a:t>Совета  Гареева </a:t>
            </a:r>
            <a:r>
              <a:rPr lang="ru-RU" dirty="0" err="1" smtClean="0">
                <a:solidFill>
                  <a:srgbClr val="002060"/>
                </a:solidFill>
              </a:rPr>
              <a:t>Ляйсан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Зиннуровна</a:t>
            </a:r>
            <a:r>
              <a:rPr lang="ru-RU" dirty="0" smtClean="0">
                <a:solidFill>
                  <a:srgbClr val="002060"/>
                </a:solidFill>
              </a:rPr>
              <a:t> - стипендиат республиканской организации Общероссийского Профсоюза образования  «За лучшую организацию работы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 молодыми педагогами»  в 2022 году.</a:t>
            </a:r>
          </a:p>
        </p:txBody>
      </p:sp>
      <p:pic>
        <p:nvPicPr>
          <p:cNvPr id="256002" name="Picture 2"/>
          <p:cNvPicPr>
            <a:picLocks noChangeAspect="1" noChangeArrowheads="1"/>
          </p:cNvPicPr>
          <p:nvPr/>
        </p:nvPicPr>
        <p:blipFill>
          <a:blip r:embed="rId3" cstate="print"/>
          <a:srcRect l="22361" t="25652" r="25396" b="17235"/>
          <a:stretch>
            <a:fillRect/>
          </a:stretch>
        </p:blipFill>
        <p:spPr bwMode="auto">
          <a:xfrm>
            <a:off x="0" y="2386446"/>
            <a:ext cx="5680364" cy="3491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Группа 8"/>
          <p:cNvGrpSpPr/>
          <p:nvPr/>
        </p:nvGrpSpPr>
        <p:grpSpPr>
          <a:xfrm>
            <a:off x="9995370" y="-266567"/>
            <a:ext cx="1835557" cy="2850098"/>
            <a:chOff x="9995370" y="-266567"/>
            <a:chExt cx="1835557" cy="2850098"/>
          </a:xfrm>
        </p:grpSpPr>
        <p:sp>
          <p:nvSpPr>
            <p:cNvPr id="10" name="Прямоугольник 14"/>
            <p:cNvSpPr/>
            <p:nvPr/>
          </p:nvSpPr>
          <p:spPr>
            <a:xfrm>
              <a:off x="10921364" y="-138401"/>
              <a:ext cx="597453" cy="2420616"/>
            </a:xfrm>
            <a:custGeom>
              <a:avLst/>
              <a:gdLst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0 w 1249202"/>
                <a:gd name="connsiteY3" fmla="*/ 2747290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12879 w 1249202"/>
                <a:gd name="connsiteY3" fmla="*/ 2219256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30831 w 1249202"/>
                <a:gd name="connsiteY3" fmla="*/ 2404403 h 2747290"/>
                <a:gd name="connsiteX4" fmla="*/ 0 w 1249202"/>
                <a:gd name="connsiteY4" fmla="*/ 0 h 274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9202" h="2747290">
                  <a:moveTo>
                    <a:pt x="0" y="0"/>
                  </a:moveTo>
                  <a:lnTo>
                    <a:pt x="1249202" y="0"/>
                  </a:lnTo>
                  <a:lnTo>
                    <a:pt x="1249202" y="2747290"/>
                  </a:lnTo>
                  <a:lnTo>
                    <a:pt x="30831" y="24044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97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53" tIns="30476" rIns="60953" bIns="30476"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4"/>
            <p:cNvSpPr/>
            <p:nvPr/>
          </p:nvSpPr>
          <p:spPr>
            <a:xfrm>
              <a:off x="10759492" y="-138400"/>
              <a:ext cx="597453" cy="2721931"/>
            </a:xfrm>
            <a:custGeom>
              <a:avLst/>
              <a:gdLst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0 w 1249202"/>
                <a:gd name="connsiteY3" fmla="*/ 2747290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12879 w 1249202"/>
                <a:gd name="connsiteY3" fmla="*/ 2219256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30831 w 1249202"/>
                <a:gd name="connsiteY3" fmla="*/ 2404403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30831 w 1249202"/>
                <a:gd name="connsiteY3" fmla="*/ 2473730 h 2747290"/>
                <a:gd name="connsiteX4" fmla="*/ 0 w 1249202"/>
                <a:gd name="connsiteY4" fmla="*/ 0 h 274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9202" h="2747290">
                  <a:moveTo>
                    <a:pt x="0" y="0"/>
                  </a:moveTo>
                  <a:lnTo>
                    <a:pt x="1249202" y="0"/>
                  </a:lnTo>
                  <a:lnTo>
                    <a:pt x="1249202" y="2747290"/>
                  </a:lnTo>
                  <a:lnTo>
                    <a:pt x="30831" y="2473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E6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53" tIns="30476" rIns="60953" bIns="30476"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4"/>
            <p:cNvSpPr/>
            <p:nvPr/>
          </p:nvSpPr>
          <p:spPr>
            <a:xfrm>
              <a:off x="10447384" y="-266567"/>
              <a:ext cx="730145" cy="2569173"/>
            </a:xfrm>
            <a:custGeom>
              <a:avLst/>
              <a:gdLst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0 w 1249202"/>
                <a:gd name="connsiteY3" fmla="*/ 2747290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12879 w 1249202"/>
                <a:gd name="connsiteY3" fmla="*/ 2219256 h 2747290"/>
                <a:gd name="connsiteX4" fmla="*/ 0 w 1249202"/>
                <a:gd name="connsiteY4" fmla="*/ 0 h 2747290"/>
                <a:gd name="connsiteX0" fmla="*/ 0 w 1249202"/>
                <a:gd name="connsiteY0" fmla="*/ 0 h 2747290"/>
                <a:gd name="connsiteX1" fmla="*/ 1249202 w 1249202"/>
                <a:gd name="connsiteY1" fmla="*/ 0 h 2747290"/>
                <a:gd name="connsiteX2" fmla="*/ 1249202 w 1249202"/>
                <a:gd name="connsiteY2" fmla="*/ 2747290 h 2747290"/>
                <a:gd name="connsiteX3" fmla="*/ 30831 w 1249202"/>
                <a:gd name="connsiteY3" fmla="*/ 2404403 h 2747290"/>
                <a:gd name="connsiteX4" fmla="*/ 0 w 1249202"/>
                <a:gd name="connsiteY4" fmla="*/ 0 h 274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9202" h="2747290">
                  <a:moveTo>
                    <a:pt x="0" y="0"/>
                  </a:moveTo>
                  <a:lnTo>
                    <a:pt x="1249202" y="0"/>
                  </a:lnTo>
                  <a:lnTo>
                    <a:pt x="1249202" y="2747290"/>
                  </a:lnTo>
                  <a:lnTo>
                    <a:pt x="30831" y="24044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63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53" tIns="30476" rIns="60953" bIns="30476"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9995370" y="411409"/>
              <a:ext cx="1835557" cy="965200"/>
            </a:xfrm>
            <a:prstGeom prst="rect">
              <a:avLst/>
            </a:prstGeom>
            <a:solidFill>
              <a:srgbClr val="F4F4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53" tIns="30476" rIns="60953" bIns="30476"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2360" y="431688"/>
              <a:ext cx="1378008" cy="924643"/>
            </a:xfrm>
            <a:prstGeom prst="rect">
              <a:avLst/>
            </a:prstGeom>
          </p:spPr>
        </p:pic>
      </p:grp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0" y="5886449"/>
            <a:ext cx="2595040" cy="127833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2406419" y="5886449"/>
            <a:ext cx="2595040" cy="12783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4797376" y="5886449"/>
            <a:ext cx="2595040" cy="127833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7203793" y="5886449"/>
            <a:ext cx="2595040" cy="127833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9596960" y="5886449"/>
            <a:ext cx="2595040" cy="1278337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 rot="16200000">
            <a:off x="6489394" y="117737"/>
            <a:ext cx="315026" cy="13293812"/>
          </a:xfrm>
          <a:prstGeom prst="rect">
            <a:avLst/>
          </a:prstGeom>
          <a:solidFill>
            <a:srgbClr val="1463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96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0" y="5308600"/>
            <a:ext cx="2399792" cy="159901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2406419" y="5308600"/>
            <a:ext cx="2399792" cy="159901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4797376" y="5308600"/>
            <a:ext cx="2399792" cy="159901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7203793" y="5308600"/>
            <a:ext cx="2399792" cy="159901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/>
          <a:stretch/>
        </p:blipFill>
        <p:spPr>
          <a:xfrm>
            <a:off x="9596960" y="5308600"/>
            <a:ext cx="2399792" cy="159901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9" r="87906"/>
          <a:stretch/>
        </p:blipFill>
        <p:spPr>
          <a:xfrm>
            <a:off x="12003378" y="5317275"/>
            <a:ext cx="290223" cy="1599012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 rot="16200000">
            <a:off x="5989288" y="617843"/>
            <a:ext cx="315026" cy="12293600"/>
          </a:xfrm>
          <a:prstGeom prst="rect">
            <a:avLst/>
          </a:prstGeom>
          <a:solidFill>
            <a:srgbClr val="1463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14"/>
          <p:cNvSpPr/>
          <p:nvPr/>
        </p:nvSpPr>
        <p:spPr>
          <a:xfrm>
            <a:off x="10660351" y="-118010"/>
            <a:ext cx="597453" cy="2420616"/>
          </a:xfrm>
          <a:custGeom>
            <a:avLst/>
            <a:gdLst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0 w 1249202"/>
              <a:gd name="connsiteY3" fmla="*/ 2747290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12879 w 1249202"/>
              <a:gd name="connsiteY3" fmla="*/ 2219256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30831 w 1249202"/>
              <a:gd name="connsiteY3" fmla="*/ 2404403 h 2747290"/>
              <a:gd name="connsiteX4" fmla="*/ 0 w 1249202"/>
              <a:gd name="connsiteY4" fmla="*/ 0 h 274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9202" h="2747290">
                <a:moveTo>
                  <a:pt x="0" y="0"/>
                </a:moveTo>
                <a:lnTo>
                  <a:pt x="1249202" y="0"/>
                </a:lnTo>
                <a:lnTo>
                  <a:pt x="1249202" y="2747290"/>
                </a:lnTo>
                <a:lnTo>
                  <a:pt x="30831" y="2404403"/>
                </a:lnTo>
                <a:lnTo>
                  <a:pt x="0" y="0"/>
                </a:lnTo>
                <a:close/>
              </a:path>
            </a:pathLst>
          </a:custGeom>
          <a:solidFill>
            <a:srgbClr val="159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14"/>
          <p:cNvSpPr/>
          <p:nvPr/>
        </p:nvSpPr>
        <p:spPr>
          <a:xfrm>
            <a:off x="10498478" y="-118010"/>
            <a:ext cx="597453" cy="2721931"/>
          </a:xfrm>
          <a:custGeom>
            <a:avLst/>
            <a:gdLst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0 w 1249202"/>
              <a:gd name="connsiteY3" fmla="*/ 2747290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12879 w 1249202"/>
              <a:gd name="connsiteY3" fmla="*/ 2219256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30831 w 1249202"/>
              <a:gd name="connsiteY3" fmla="*/ 2404403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30831 w 1249202"/>
              <a:gd name="connsiteY3" fmla="*/ 2473730 h 2747290"/>
              <a:gd name="connsiteX4" fmla="*/ 0 w 1249202"/>
              <a:gd name="connsiteY4" fmla="*/ 0 h 274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9202" h="2747290">
                <a:moveTo>
                  <a:pt x="0" y="0"/>
                </a:moveTo>
                <a:lnTo>
                  <a:pt x="1249202" y="0"/>
                </a:lnTo>
                <a:lnTo>
                  <a:pt x="1249202" y="2747290"/>
                </a:lnTo>
                <a:lnTo>
                  <a:pt x="30831" y="2473730"/>
                </a:lnTo>
                <a:lnTo>
                  <a:pt x="0" y="0"/>
                </a:lnTo>
                <a:close/>
              </a:path>
            </a:pathLst>
          </a:custGeom>
          <a:solidFill>
            <a:srgbClr val="C5E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14"/>
          <p:cNvSpPr/>
          <p:nvPr/>
        </p:nvSpPr>
        <p:spPr>
          <a:xfrm>
            <a:off x="10186369" y="-246176"/>
            <a:ext cx="730145" cy="2569173"/>
          </a:xfrm>
          <a:custGeom>
            <a:avLst/>
            <a:gdLst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0 w 1249202"/>
              <a:gd name="connsiteY3" fmla="*/ 2747290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12879 w 1249202"/>
              <a:gd name="connsiteY3" fmla="*/ 2219256 h 2747290"/>
              <a:gd name="connsiteX4" fmla="*/ 0 w 1249202"/>
              <a:gd name="connsiteY4" fmla="*/ 0 h 2747290"/>
              <a:gd name="connsiteX0" fmla="*/ 0 w 1249202"/>
              <a:gd name="connsiteY0" fmla="*/ 0 h 2747290"/>
              <a:gd name="connsiteX1" fmla="*/ 1249202 w 1249202"/>
              <a:gd name="connsiteY1" fmla="*/ 0 h 2747290"/>
              <a:gd name="connsiteX2" fmla="*/ 1249202 w 1249202"/>
              <a:gd name="connsiteY2" fmla="*/ 2747290 h 2747290"/>
              <a:gd name="connsiteX3" fmla="*/ 30831 w 1249202"/>
              <a:gd name="connsiteY3" fmla="*/ 2404403 h 2747290"/>
              <a:gd name="connsiteX4" fmla="*/ 0 w 1249202"/>
              <a:gd name="connsiteY4" fmla="*/ 0 h 274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9202" h="2747290">
                <a:moveTo>
                  <a:pt x="0" y="0"/>
                </a:moveTo>
                <a:lnTo>
                  <a:pt x="1249202" y="0"/>
                </a:lnTo>
                <a:lnTo>
                  <a:pt x="1249202" y="2747290"/>
                </a:lnTo>
                <a:lnTo>
                  <a:pt x="30831" y="2404403"/>
                </a:lnTo>
                <a:lnTo>
                  <a:pt x="0" y="0"/>
                </a:lnTo>
                <a:close/>
              </a:path>
            </a:pathLst>
          </a:custGeom>
          <a:solidFill>
            <a:srgbClr val="1463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734356" y="431800"/>
            <a:ext cx="1835557" cy="965200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3" tIns="30476" rIns="60953" bIns="30476"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347" y="452080"/>
            <a:ext cx="1378008" cy="924643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45042" y="249032"/>
            <a:ext cx="8372560" cy="861766"/>
          </a:xfrm>
          <a:prstGeom prst="rect">
            <a:avLst/>
          </a:prstGeom>
          <a:noFill/>
        </p:spPr>
        <p:txBody>
          <a:bodyPr wrap="square" lIns="60953" tIns="30476" rIns="60953" bIns="30476" rtlCol="0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ЦИФРОВИЗАЦИЯ ПРОФСОЮЗА</a:t>
            </a:r>
          </a:p>
          <a:p>
            <a:pPr algn="ctr"/>
            <a:endParaRPr lang="ru-RU" sz="2600" dirty="0" smtClean="0">
              <a:solidFill>
                <a:srgbClr val="002060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23" name="AutoShape 3"/>
          <p:cNvSpPr/>
          <p:nvPr/>
        </p:nvSpPr>
        <p:spPr>
          <a:xfrm>
            <a:off x="0" y="746710"/>
            <a:ext cx="6751855" cy="3693673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24" name="AutoShape 4"/>
          <p:cNvSpPr/>
          <p:nvPr/>
        </p:nvSpPr>
        <p:spPr>
          <a:xfrm>
            <a:off x="6346715" y="826545"/>
            <a:ext cx="87063" cy="3683111"/>
          </a:xfrm>
          <a:prstGeom prst="rect">
            <a:avLst/>
          </a:prstGeom>
          <a:solidFill>
            <a:srgbClr val="159741"/>
          </a:solidFill>
        </p:spPr>
      </p:sp>
      <p:grpSp>
        <p:nvGrpSpPr>
          <p:cNvPr id="7" name="Group 3"/>
          <p:cNvGrpSpPr>
            <a:grpSpLocks noChangeAspect="1"/>
          </p:cNvGrpSpPr>
          <p:nvPr/>
        </p:nvGrpSpPr>
        <p:grpSpPr>
          <a:xfrm>
            <a:off x="263783" y="353522"/>
            <a:ext cx="1496293" cy="3040841"/>
            <a:chOff x="0" y="0"/>
            <a:chExt cx="5001260" cy="10163810"/>
          </a:xfrm>
        </p:grpSpPr>
        <p:sp>
          <p:nvSpPr>
            <p:cNvPr id="30" name="Freeform 4"/>
            <p:cNvSpPr/>
            <p:nvPr/>
          </p:nvSpPr>
          <p:spPr>
            <a:xfrm>
              <a:off x="0" y="0"/>
              <a:ext cx="5000993" cy="10163632"/>
            </a:xfrm>
            <a:custGeom>
              <a:avLst/>
              <a:gdLst/>
              <a:ahLst/>
              <a:cxnLst/>
              <a:rect l="l" t="t" r="r" b="b"/>
              <a:pathLst>
                <a:path w="5000993" h="10163632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6" cstate="print"/>
              <a:stretch>
                <a:fillRect l="-45" r="-45"/>
              </a:stretch>
            </a:blipFill>
          </p:spPr>
        </p:sp>
        <p:sp>
          <p:nvSpPr>
            <p:cNvPr id="32" name="Freeform 5"/>
            <p:cNvSpPr/>
            <p:nvPr/>
          </p:nvSpPr>
          <p:spPr>
            <a:xfrm>
              <a:off x="338760" y="288798"/>
              <a:ext cx="4330776" cy="9398000"/>
            </a:xfrm>
            <a:custGeom>
              <a:avLst/>
              <a:gdLst/>
              <a:ahLst/>
              <a:cxnLst/>
              <a:rect l="l" t="t" r="r" b="b"/>
              <a:pathLst>
                <a:path w="4330776" h="9398000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7" cstate="print"/>
              <a:stretch>
                <a:fillRect l="-19623" r="-25046"/>
              </a:stretch>
            </a:blipFill>
          </p:spPr>
        </p:sp>
      </p:grpSp>
      <p:pic>
        <p:nvPicPr>
          <p:cNvPr id="43" name="Picture 4" descr="Скачать Федеральная бонусная программа профсоюза Profcards [APK] v на  Андроид бесплатно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1" t="31869" r="15603" b="1453"/>
          <a:stretch/>
        </p:blipFill>
        <p:spPr bwMode="auto">
          <a:xfrm rot="20908684">
            <a:off x="816855" y="2891589"/>
            <a:ext cx="1059956" cy="185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5"/>
          <p:cNvSpPr txBox="1"/>
          <p:nvPr/>
        </p:nvSpPr>
        <p:spPr>
          <a:xfrm>
            <a:off x="2935903" y="884382"/>
            <a:ext cx="3503840" cy="3385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ru-RU" sz="1900" spc="-20" dirty="0" smtClean="0">
                <a:solidFill>
                  <a:srgbClr val="151B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ПРОЗРАЧНОЕ </a:t>
            </a:r>
          </a:p>
          <a:p>
            <a:pPr>
              <a:lnSpc>
                <a:spcPts val="2400"/>
              </a:lnSpc>
            </a:pPr>
            <a:r>
              <a:rPr lang="ru-RU" sz="1900" spc="-20" dirty="0" smtClean="0">
                <a:solidFill>
                  <a:srgbClr val="151B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ПРОФСОЮЗНОЕ ЧЛЕНСТВО</a:t>
            </a:r>
          </a:p>
          <a:p>
            <a:pPr>
              <a:lnSpc>
                <a:spcPts val="2400"/>
              </a:lnSpc>
            </a:pPr>
            <a:endParaRPr lang="ru-RU" sz="1900" spc="-20" dirty="0">
              <a:solidFill>
                <a:srgbClr val="151B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</a:pPr>
            <a:r>
              <a:rPr lang="ru-RU" sz="1900" spc="-20" dirty="0" smtClean="0">
                <a:solidFill>
                  <a:srgbClr val="151B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ТОЧНАЯ </a:t>
            </a:r>
          </a:p>
          <a:p>
            <a:pPr>
              <a:lnSpc>
                <a:spcPts val="2400"/>
              </a:lnSpc>
            </a:pPr>
            <a:r>
              <a:rPr lang="ru-RU" sz="1900" spc="-20" dirty="0" smtClean="0">
                <a:solidFill>
                  <a:srgbClr val="151B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СТАТИСТИКА</a:t>
            </a:r>
          </a:p>
          <a:p>
            <a:pPr>
              <a:lnSpc>
                <a:spcPts val="2400"/>
              </a:lnSpc>
            </a:pPr>
            <a:endParaRPr lang="ru-RU" sz="1900" spc="-20" dirty="0" smtClean="0">
              <a:solidFill>
                <a:srgbClr val="151B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</a:pPr>
            <a:r>
              <a:rPr lang="ru-RU" sz="1900" spc="-20" dirty="0" smtClean="0">
                <a:solidFill>
                  <a:srgbClr val="151B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ЭЛЕКТРОННЫЙ </a:t>
            </a:r>
          </a:p>
          <a:p>
            <a:pPr>
              <a:lnSpc>
                <a:spcPts val="2400"/>
              </a:lnSpc>
            </a:pPr>
            <a:r>
              <a:rPr lang="ru-RU" sz="1900" spc="-20" dirty="0" smtClean="0">
                <a:solidFill>
                  <a:srgbClr val="151B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ПРОФСОЮЗНЫЙ БИЛЕТ</a:t>
            </a:r>
          </a:p>
          <a:p>
            <a:pPr>
              <a:lnSpc>
                <a:spcPts val="2400"/>
              </a:lnSpc>
            </a:pPr>
            <a:endParaRPr lang="ru-RU" sz="1900" spc="-20" dirty="0">
              <a:solidFill>
                <a:srgbClr val="151B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</a:pPr>
            <a:r>
              <a:rPr lang="ru-RU" sz="1900" spc="-20" dirty="0" smtClean="0">
                <a:solidFill>
                  <a:srgbClr val="151B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ФЕДЕРАЛЬНАЯ </a:t>
            </a:r>
          </a:p>
          <a:p>
            <a:pPr>
              <a:lnSpc>
                <a:spcPts val="2400"/>
              </a:lnSpc>
            </a:pPr>
            <a:r>
              <a:rPr lang="ru-RU" sz="1900" spc="-20" dirty="0" smtClean="0">
                <a:solidFill>
                  <a:srgbClr val="151B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БОНУСНАЯ ПРОГРАММА</a:t>
            </a:r>
            <a:endParaRPr lang="en-US" sz="1900" spc="-20" dirty="0">
              <a:solidFill>
                <a:srgbClr val="151B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/>
          </p:nvPr>
        </p:nvGraphicFramePr>
        <p:xfrm>
          <a:off x="2078524" y="2763983"/>
          <a:ext cx="611679" cy="493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CorelDRAW" r:id="rId9" imgW="815760" imgH="658080" progId="">
                  <p:embed/>
                </p:oleObj>
              </mc:Choice>
              <mc:Fallback>
                <p:oleObj name="CorelDRAW" r:id="rId9" imgW="815760" imgH="658080" progId="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8524" y="2763983"/>
                        <a:ext cx="611679" cy="4932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/>
          </p:nvPr>
        </p:nvGraphicFramePr>
        <p:xfrm>
          <a:off x="2037349" y="1779222"/>
          <a:ext cx="652853" cy="6291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CorelDRAW" r:id="rId11" imgW="807840" imgH="777600" progId="">
                  <p:embed/>
                </p:oleObj>
              </mc:Choice>
              <mc:Fallback>
                <p:oleObj name="CorelDRAW" r:id="rId11" imgW="807840" imgH="777600" progId="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7349" y="1779222"/>
                        <a:ext cx="652853" cy="6291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/>
          </p:nvPr>
        </p:nvGraphicFramePr>
        <p:xfrm>
          <a:off x="2149590" y="3616617"/>
          <a:ext cx="592667" cy="5894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CorelDRAW" r:id="rId13" imgW="912240" imgH="907200" progId="">
                  <p:embed/>
                </p:oleObj>
              </mc:Choice>
              <mc:Fallback>
                <p:oleObj name="CorelDRAW" r:id="rId13" imgW="912240" imgH="907200" progId="">
                  <p:embed/>
                  <p:pic>
                    <p:nvPicPr>
                      <p:cNvPr id="6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9590" y="3616617"/>
                        <a:ext cx="592667" cy="5894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Объект 24"/>
          <p:cNvGraphicFramePr>
            <a:graphicFrameLocks noChangeAspect="1"/>
          </p:cNvGraphicFramePr>
          <p:nvPr>
            <p:extLst/>
          </p:nvPr>
        </p:nvGraphicFramePr>
        <p:xfrm>
          <a:off x="2014731" y="978493"/>
          <a:ext cx="667497" cy="4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CorelDRAW" r:id="rId15" imgW="520200" imgH="363240" progId="">
                  <p:embed/>
                </p:oleObj>
              </mc:Choice>
              <mc:Fallback>
                <p:oleObj name="CorelDRAW" r:id="rId15" imgW="520200" imgH="363240" progId="">
                  <p:embed/>
                  <p:pic>
                    <p:nvPicPr>
                      <p:cNvPr id="25" name="Объект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4731" y="978493"/>
                        <a:ext cx="667497" cy="465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Прямоугольник 25"/>
          <p:cNvSpPr/>
          <p:nvPr/>
        </p:nvSpPr>
        <p:spPr>
          <a:xfrm>
            <a:off x="6608618" y="1207763"/>
            <a:ext cx="3366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Страница Азнакаевской территориальной профсоюзной организации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 социальной сети </a:t>
            </a:r>
            <a:r>
              <a:rPr lang="ru-RU" dirty="0" err="1" smtClean="0">
                <a:solidFill>
                  <a:srgbClr val="002060"/>
                </a:solidFill>
              </a:rPr>
              <a:t>ВКонтакте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59078" name="Picture 6" descr="C:\Users\Хасанова РМ\Downloads\code_202301270844550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580908" y="2556163"/>
            <a:ext cx="3532909" cy="35329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609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558</Words>
  <Application>Microsoft Office PowerPoint</Application>
  <PresentationFormat>Широкоэкранный</PresentationFormat>
  <Paragraphs>134</Paragraphs>
  <Slides>26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6" baseType="lpstr">
      <vt:lpstr>Arial</vt:lpstr>
      <vt:lpstr>Calibri</vt:lpstr>
      <vt:lpstr>Lucida Sans Unicode</vt:lpstr>
      <vt:lpstr>PT Sans</vt:lpstr>
      <vt:lpstr>Times New Roman</vt:lpstr>
      <vt:lpstr>Verdana</vt:lpstr>
      <vt:lpstr>Wingdings 2</vt:lpstr>
      <vt:lpstr>Wingdings 3</vt:lpstr>
      <vt:lpstr>Открытая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Грамоты </vt:lpstr>
      <vt:lpstr>Оздоровление членов профсоюза и их детей</vt:lpstr>
      <vt:lpstr>Ремонт</vt:lpstr>
      <vt:lpstr>Забота о ветеранах</vt:lpstr>
      <vt:lpstr>Презентация PowerPoint</vt:lpstr>
      <vt:lpstr>Благотворительный марафон</vt:lpstr>
      <vt:lpstr>Презентация PowerPoint</vt:lpstr>
      <vt:lpstr>9 мая </vt:lpstr>
      <vt:lpstr>Презентация PowerPoint</vt:lpstr>
      <vt:lpstr> Спорт</vt:lpstr>
      <vt:lpstr>                    Новый год</vt:lpstr>
      <vt:lpstr>23 февраля</vt:lpstr>
      <vt:lpstr>Художественная самодеятельность</vt:lpstr>
      <vt:lpstr>Юбилей, проводы на пенсию</vt:lpstr>
      <vt:lpstr>Новый год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Пользователь</cp:lastModifiedBy>
  <cp:revision>71</cp:revision>
  <dcterms:modified xsi:type="dcterms:W3CDTF">2023-02-22T11:37:44Z</dcterms:modified>
</cp:coreProperties>
</file>